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284" r:id="rId2"/>
    <p:sldId id="2285" r:id="rId3"/>
    <p:sldId id="2286" r:id="rId4"/>
    <p:sldId id="2269" r:id="rId5"/>
    <p:sldId id="2270" r:id="rId6"/>
    <p:sldId id="2283" r:id="rId7"/>
    <p:sldId id="2272" r:id="rId8"/>
    <p:sldId id="2287" r:id="rId9"/>
  </p:sldIdLst>
  <p:sldSz cx="9144000" cy="6858000" type="screen4x3"/>
  <p:notesSz cx="7099300" cy="102346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>
          <p15:clr>
            <a:srgbClr val="A4A3A4"/>
          </p15:clr>
        </p15:guide>
        <p15:guide id="2" orient="horz" pos="572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929">
          <p15:clr>
            <a:srgbClr val="A4A3A4"/>
          </p15:clr>
        </p15:guide>
        <p15:guide id="5" orient="horz" pos="1842" userDrawn="1">
          <p15:clr>
            <a:srgbClr val="A4A3A4"/>
          </p15:clr>
        </p15:guide>
        <p15:guide id="6" orient="horz" pos="935">
          <p15:clr>
            <a:srgbClr val="A4A3A4"/>
          </p15:clr>
        </p15:guide>
        <p15:guide id="7" orient="horz" pos="1176">
          <p15:clr>
            <a:srgbClr val="A4A3A4"/>
          </p15:clr>
        </p15:guide>
        <p15:guide id="8" orient="horz" pos="1434">
          <p15:clr>
            <a:srgbClr val="A4A3A4"/>
          </p15:clr>
        </p15:guide>
        <p15:guide id="9" pos="249">
          <p15:clr>
            <a:srgbClr val="A4A3A4"/>
          </p15:clr>
        </p15:guide>
        <p15:guide id="10" pos="2880">
          <p15:clr>
            <a:srgbClr val="A4A3A4"/>
          </p15:clr>
        </p15:guide>
        <p15:guide id="11" pos="2517" userDrawn="1">
          <p15:clr>
            <a:srgbClr val="A4A3A4"/>
          </p15:clr>
        </p15:guide>
        <p15:guide id="12" pos="2925">
          <p15:clr>
            <a:srgbClr val="A4A3A4"/>
          </p15:clr>
        </p15:guide>
        <p15:guide id="13" pos="295">
          <p15:clr>
            <a:srgbClr val="A4A3A4"/>
          </p15:clr>
        </p15:guide>
        <p15:guide id="14" pos="5511">
          <p15:clr>
            <a:srgbClr val="A4A3A4"/>
          </p15:clr>
        </p15:guide>
        <p15:guide id="15" pos="5465">
          <p15:clr>
            <a:srgbClr val="A4A3A4"/>
          </p15:clr>
        </p15:guide>
        <p15:guide id="16" pos="2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enpA" initials="d" lastIdx="2" clrIdx="0"/>
  <p:cmAuthor id="2" name="jin" initials="j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66FF33"/>
    <a:srgbClr val="92D050"/>
    <a:srgbClr val="000099"/>
    <a:srgbClr val="CC00FF"/>
    <a:srgbClr val="F7F7F7"/>
    <a:srgbClr val="666699"/>
    <a:srgbClr val="F79646"/>
    <a:srgbClr val="FFFF00"/>
    <a:srgbClr val="499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26" autoAdjust="0"/>
    <p:restoredTop sz="95577" autoAdjust="0"/>
  </p:normalViewPr>
  <p:slideViewPr>
    <p:cSldViewPr>
      <p:cViewPr varScale="1">
        <p:scale>
          <a:sx n="115" d="100"/>
          <a:sy n="115" d="100"/>
        </p:scale>
        <p:origin x="2022" y="108"/>
      </p:cViewPr>
      <p:guideLst>
        <p:guide orient="horz" pos="4020"/>
        <p:guide orient="horz" pos="572"/>
        <p:guide orient="horz" pos="845"/>
        <p:guide orient="horz" pos="3929"/>
        <p:guide orient="horz" pos="1842"/>
        <p:guide orient="horz" pos="935"/>
        <p:guide orient="horz" pos="1176"/>
        <p:guide orient="horz" pos="1434"/>
        <p:guide pos="249"/>
        <p:guide pos="2880"/>
        <p:guide pos="2517"/>
        <p:guide pos="2925"/>
        <p:guide pos="295"/>
        <p:guide pos="5511"/>
        <p:guide pos="5465"/>
        <p:guide pos="233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94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_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____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____6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../embeddings/oleObject1.bin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318590617302682E-2"/>
          <c:y val="0.16203900405392399"/>
          <c:w val="0.90536281876539459"/>
          <c:h val="0.63758165945629985"/>
        </c:manualLayout>
      </c:layout>
      <c:bar3DChart>
        <c:barDir val="col"/>
        <c:grouping val="clustered"/>
        <c:varyColors val="1"/>
        <c:ser>
          <c:idx val="0"/>
          <c:order val="0"/>
          <c:tx>
            <c:strRef>
              <c:f>전략과제LIST!$C$18</c:f>
              <c:strCache>
                <c:ptCount val="1"/>
                <c:pt idx="0">
                  <c:v>SMD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D7-4B61-A12C-79DA9FF8AB3E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7D7-4B61-A12C-79DA9FF8AB3E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7D7-4B61-A12C-79DA9FF8AB3E}"/>
              </c:ext>
            </c:extLst>
          </c:dPt>
          <c:dLbls>
            <c:dLbl>
              <c:idx val="0"/>
              <c:layout>
                <c:manualLayout>
                  <c:x val="-3.4155692133500344E-2"/>
                  <c:y val="-7.45292917722009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7D7-4B61-A12C-79DA9FF8AB3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7.2613118878617447E-2"/>
                  <c:y val="-7.501226505667747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D7D7-4B61-A12C-79DA9FF8AB3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4.3016900561183473E-3"/>
                  <c:y val="-6.5010621814194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D7D7-4B61-A12C-79DA9FF8AB3E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gradFill flip="none" rotWithShape="1">
                <a:gsLst>
                  <a:gs pos="0">
                    <a:srgbClr val="F79646">
                      <a:lumMod val="5000"/>
                      <a:lumOff val="95000"/>
                    </a:srgbClr>
                  </a:gs>
                  <a:gs pos="74000">
                    <a:srgbClr val="F79646">
                      <a:lumMod val="45000"/>
                      <a:lumOff val="55000"/>
                    </a:srgbClr>
                  </a:gs>
                  <a:gs pos="83000">
                    <a:srgbClr val="F79646">
                      <a:lumMod val="45000"/>
                      <a:lumOff val="55000"/>
                    </a:srgbClr>
                  </a:gs>
                  <a:gs pos="100000">
                    <a:srgbClr val="F79646">
                      <a:lumMod val="30000"/>
                      <a:lumOff val="7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전략과제LIST!$D$11:$F$12</c:f>
              <c:strCache>
                <c:ptCount val="3"/>
                <c:pt idx="0">
                  <c:v>19년 실적</c:v>
                </c:pt>
                <c:pt idx="1">
                  <c:v>20년 실적</c:v>
                </c:pt>
                <c:pt idx="2">
                  <c:v>21년 목표</c:v>
                </c:pt>
              </c:strCache>
            </c:strRef>
          </c:cat>
          <c:val>
            <c:numRef>
              <c:f>전략과제LIST!$D$18:$F$18</c:f>
              <c:numCache>
                <c:formatCode>General</c:formatCode>
                <c:ptCount val="3"/>
                <c:pt idx="0">
                  <c:v>13.9</c:v>
                </c:pt>
                <c:pt idx="1">
                  <c:v>12.3</c:v>
                </c:pt>
                <c:pt idx="2">
                  <c:v>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7D7-4B61-A12C-79DA9FF8AB3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-1111266944"/>
        <c:axId val="-1111268032"/>
        <c:axId val="0"/>
      </c:bar3DChart>
      <c:catAx>
        <c:axId val="-1111266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11268032"/>
        <c:crosses val="autoZero"/>
        <c:auto val="1"/>
        <c:lblAlgn val="ctr"/>
        <c:lblOffset val="100"/>
        <c:noMultiLvlLbl val="0"/>
      </c:catAx>
      <c:valAx>
        <c:axId val="-1111268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111266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318590617302682E-2"/>
          <c:y val="7.7321701127195872E-2"/>
          <c:w val="0.90536281876539459"/>
          <c:h val="0.72229885384374737"/>
        </c:manualLayout>
      </c:layout>
      <c:bar3DChart>
        <c:barDir val="col"/>
        <c:grouping val="clustered"/>
        <c:varyColors val="1"/>
        <c:ser>
          <c:idx val="0"/>
          <c:order val="0"/>
          <c:tx>
            <c:strRef>
              <c:f>전략과제LIST!$C$17</c:f>
              <c:strCache>
                <c:ptCount val="1"/>
                <c:pt idx="0">
                  <c:v>Radial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>
                <a:gsLst>
                  <a:gs pos="100000">
                    <a:schemeClr val="accent1">
                      <a:alpha val="0"/>
                    </a:schemeClr>
                  </a:gs>
                  <a:gs pos="50000">
                    <a:schemeClr val="accent1"/>
                  </a:gs>
                </a:gsLst>
                <a:lin ang="5400000" scaled="0"/>
              </a:gra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88C-4899-A749-C4D54BAFD25A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1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88C-4899-A749-C4D54BAFD25A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88C-4899-A749-C4D54BAFD25A}"/>
              </c:ext>
            </c:extLst>
          </c:dPt>
          <c:dLbls>
            <c:dLbl>
              <c:idx val="0"/>
              <c:layout>
                <c:manualLayout>
                  <c:x val="-4.0655898082386135E-2"/>
                  <c:y val="-7.5012255939454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88C-4899-A749-C4D54BAFD25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9.4637149179512173E-2"/>
                  <c:y val="-7.49646862527611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A88C-4899-A749-C4D54BAFD25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8.6033801122367727E-3"/>
                  <c:y val="-9.00147071273456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88C-4899-A749-C4D54BAFD25A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gradFill flip="none" rotWithShape="1">
                <a:gsLst>
                  <a:gs pos="0">
                    <a:srgbClr val="F79646">
                      <a:lumMod val="5000"/>
                      <a:lumOff val="95000"/>
                    </a:srgbClr>
                  </a:gs>
                  <a:gs pos="74000">
                    <a:srgbClr val="F79646">
                      <a:lumMod val="45000"/>
                      <a:lumOff val="55000"/>
                    </a:srgbClr>
                  </a:gs>
                  <a:gs pos="83000">
                    <a:srgbClr val="F79646">
                      <a:lumMod val="45000"/>
                      <a:lumOff val="55000"/>
                    </a:srgbClr>
                  </a:gs>
                  <a:gs pos="100000">
                    <a:srgbClr val="F79646">
                      <a:lumMod val="30000"/>
                      <a:lumOff val="7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전략과제LIST!$D$11:$F$12</c:f>
              <c:strCache>
                <c:ptCount val="3"/>
                <c:pt idx="0">
                  <c:v>19년 실적</c:v>
                </c:pt>
                <c:pt idx="1">
                  <c:v>20년 실적</c:v>
                </c:pt>
                <c:pt idx="2">
                  <c:v>21년 목표</c:v>
                </c:pt>
              </c:strCache>
            </c:strRef>
          </c:cat>
          <c:val>
            <c:numRef>
              <c:f>전략과제LIST!$D$17:$F$17</c:f>
              <c:numCache>
                <c:formatCode>General</c:formatCode>
                <c:ptCount val="3"/>
                <c:pt idx="0">
                  <c:v>32.9</c:v>
                </c:pt>
                <c:pt idx="1">
                  <c:v>25.1</c:v>
                </c:pt>
                <c:pt idx="2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88C-4899-A749-C4D54BAFD25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-1111262592"/>
        <c:axId val="-1111262048"/>
        <c:axId val="0"/>
      </c:bar3DChart>
      <c:catAx>
        <c:axId val="-1111262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11262048"/>
        <c:crosses val="autoZero"/>
        <c:auto val="1"/>
        <c:lblAlgn val="ctr"/>
        <c:lblOffset val="100"/>
        <c:noMultiLvlLbl val="0"/>
      </c:catAx>
      <c:valAx>
        <c:axId val="-11112620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111262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7318590617302682E-2"/>
          <c:y val="9.9896428808433607E-2"/>
          <c:w val="0.90536281876539459"/>
          <c:h val="0.69972412616250956"/>
        </c:manualLayout>
      </c:layout>
      <c:bar3DChart>
        <c:barDir val="col"/>
        <c:grouping val="clustered"/>
        <c:varyColors val="1"/>
        <c:ser>
          <c:idx val="0"/>
          <c:order val="0"/>
          <c:tx>
            <c:strRef>
              <c:f>전략과제LIST!$B$10</c:f>
              <c:strCache>
                <c:ptCount val="1"/>
                <c:pt idx="0">
                  <c:v>유실 개선 목표</c:v>
                </c:pt>
              </c:strCache>
            </c:strRef>
          </c:tx>
          <c:spPr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C5DC-43B6-825C-844A2B374D83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3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C5DC-43B6-825C-844A2B374D83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5000">
                    <a:schemeClr val="accent1">
                      <a:lumMod val="0"/>
                      <a:lumOff val="100000"/>
                    </a:schemeClr>
                  </a:gs>
                  <a:gs pos="100000">
                    <a:schemeClr val="accent1">
                      <a:lumMod val="10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/>
              <a:sp3d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5DC-43B6-825C-844A2B374D83}"/>
              </c:ext>
            </c:extLst>
          </c:dPt>
          <c:dLbls>
            <c:dLbl>
              <c:idx val="0"/>
              <c:layout>
                <c:manualLayout>
                  <c:x val="0"/>
                  <c:y val="-3.00996369083169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C5DC-43B6-825C-844A2B374D8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0754225140296057"/>
                  <c:y val="-5.74855663945849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D-C5DC-43B6-825C-844A2B374D8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1.2905070168355199E-2"/>
                  <c:y val="-7.501225593945468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5DC-43B6-825C-844A2B374D83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gradFill flip="none" rotWithShape="1">
                <a:gsLst>
                  <a:gs pos="0">
                    <a:srgbClr val="F79646">
                      <a:lumMod val="5000"/>
                      <a:lumOff val="95000"/>
                    </a:srgbClr>
                  </a:gs>
                  <a:gs pos="74000">
                    <a:srgbClr val="F79646">
                      <a:lumMod val="45000"/>
                      <a:lumOff val="55000"/>
                    </a:srgbClr>
                  </a:gs>
                  <a:gs pos="83000">
                    <a:srgbClr val="F79646">
                      <a:lumMod val="45000"/>
                      <a:lumOff val="55000"/>
                    </a:srgbClr>
                  </a:gs>
                  <a:gs pos="100000">
                    <a:srgbClr val="F79646">
                      <a:lumMod val="30000"/>
                      <a:lumOff val="7000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전략과제LIST!$D$11:$F$12</c:f>
              <c:strCache>
                <c:ptCount val="3"/>
                <c:pt idx="0">
                  <c:v>19년 실적</c:v>
                </c:pt>
                <c:pt idx="1">
                  <c:v>20년 실적</c:v>
                </c:pt>
                <c:pt idx="2">
                  <c:v>21년 목표</c:v>
                </c:pt>
              </c:strCache>
            </c:strRef>
          </c:cat>
          <c:val>
            <c:numRef>
              <c:f>전략과제LIST!$D$16:$F$16</c:f>
              <c:numCache>
                <c:formatCode>General</c:formatCode>
                <c:ptCount val="3"/>
                <c:pt idx="0">
                  <c:v>32.299999999999997</c:v>
                </c:pt>
                <c:pt idx="1">
                  <c:v>25.5</c:v>
                </c:pt>
                <c:pt idx="2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C5DC-43B6-825C-844A2B374D8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gapDepth val="0"/>
        <c:shape val="box"/>
        <c:axId val="-1111260960"/>
        <c:axId val="-1111259328"/>
        <c:axId val="0"/>
      </c:bar3DChart>
      <c:catAx>
        <c:axId val="-111126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11259328"/>
        <c:crosses val="autoZero"/>
        <c:auto val="1"/>
        <c:lblAlgn val="ctr"/>
        <c:lblOffset val="100"/>
        <c:noMultiLvlLbl val="0"/>
      </c:catAx>
      <c:valAx>
        <c:axId val="-1111259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111260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'공정별 상세'!$C$5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1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bg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'공정별 상세'!$D$3:$P$3</c:f>
              <c:strCache>
                <c:ptCount val="13"/>
                <c:pt idx="0">
                  <c:v>19년 누적</c:v>
                </c:pt>
                <c:pt idx="1">
                  <c:v>20년 누적</c:v>
                </c:pt>
                <c:pt idx="2">
                  <c:v>1월</c:v>
                </c:pt>
                <c:pt idx="3">
                  <c:v>2월</c:v>
                </c:pt>
                <c:pt idx="4">
                  <c:v>3월</c:v>
                </c:pt>
                <c:pt idx="5">
                  <c:v>4월</c:v>
                </c:pt>
                <c:pt idx="6">
                  <c:v>5월</c:v>
                </c:pt>
                <c:pt idx="7">
                  <c:v>6월</c:v>
                </c:pt>
                <c:pt idx="8">
                  <c:v>7월</c:v>
                </c:pt>
                <c:pt idx="9">
                  <c:v>8월</c:v>
                </c:pt>
                <c:pt idx="10">
                  <c:v>9월</c:v>
                </c:pt>
                <c:pt idx="11">
                  <c:v>10월</c:v>
                </c:pt>
                <c:pt idx="12">
                  <c:v>11월</c:v>
                </c:pt>
              </c:strCache>
            </c:strRef>
          </c:cat>
          <c:val>
            <c:numRef>
              <c:f>'공정별 상세'!$D$5:$P$5</c:f>
              <c:numCache>
                <c:formatCode>0.0%</c:formatCode>
                <c:ptCount val="13"/>
                <c:pt idx="0">
                  <c:v>0.67700000000000005</c:v>
                </c:pt>
                <c:pt idx="1">
                  <c:v>0.74826784692668824</c:v>
                </c:pt>
                <c:pt idx="2">
                  <c:v>0.75603814533400959</c:v>
                </c:pt>
                <c:pt idx="3">
                  <c:v>0.82072234703938551</c:v>
                </c:pt>
                <c:pt idx="4">
                  <c:v>0.72480111168740868</c:v>
                </c:pt>
                <c:pt idx="5">
                  <c:v>0.72481100174141577</c:v>
                </c:pt>
                <c:pt idx="6">
                  <c:v>0.74492454923705431</c:v>
                </c:pt>
                <c:pt idx="7">
                  <c:v>0.80237053811131098</c:v>
                </c:pt>
                <c:pt idx="8">
                  <c:v>0.7481626139900257</c:v>
                </c:pt>
                <c:pt idx="9">
                  <c:v>0.73755996451584183</c:v>
                </c:pt>
                <c:pt idx="10">
                  <c:v>0.73433358039923702</c:v>
                </c:pt>
                <c:pt idx="11">
                  <c:v>0.71686737213636709</c:v>
                </c:pt>
                <c:pt idx="12">
                  <c:v>0.75600549794449767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790A-4081-B5FF-27B0A6950501}"/>
            </c:ext>
          </c:extLst>
        </c:ser>
        <c:ser>
          <c:idx val="1"/>
          <c:order val="1"/>
          <c:tx>
            <c:strRef>
              <c:f>'공정별 상세'!$C$4</c:f>
              <c:strCache>
                <c:ptCount val="1"/>
                <c:pt idx="0">
                  <c:v>목표</c:v>
                </c:pt>
              </c:strCache>
            </c:strRef>
          </c:tx>
          <c:spPr>
            <a:ln w="1587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'공정별 상세'!$D$3:$P$3</c:f>
              <c:strCache>
                <c:ptCount val="13"/>
                <c:pt idx="0">
                  <c:v>19년 누적</c:v>
                </c:pt>
                <c:pt idx="1">
                  <c:v>20년 누적</c:v>
                </c:pt>
                <c:pt idx="2">
                  <c:v>1월</c:v>
                </c:pt>
                <c:pt idx="3">
                  <c:v>2월</c:v>
                </c:pt>
                <c:pt idx="4">
                  <c:v>3월</c:v>
                </c:pt>
                <c:pt idx="5">
                  <c:v>4월</c:v>
                </c:pt>
                <c:pt idx="6">
                  <c:v>5월</c:v>
                </c:pt>
                <c:pt idx="7">
                  <c:v>6월</c:v>
                </c:pt>
                <c:pt idx="8">
                  <c:v>7월</c:v>
                </c:pt>
                <c:pt idx="9">
                  <c:v>8월</c:v>
                </c:pt>
                <c:pt idx="10">
                  <c:v>9월</c:v>
                </c:pt>
                <c:pt idx="11">
                  <c:v>10월</c:v>
                </c:pt>
                <c:pt idx="12">
                  <c:v>11월</c:v>
                </c:pt>
              </c:strCache>
            </c:strRef>
          </c:cat>
          <c:val>
            <c:numRef>
              <c:f>'공정별 상세'!$D$4:$P$4</c:f>
              <c:numCache>
                <c:formatCode>0.0%</c:formatCode>
                <c:ptCount val="13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790A-4081-B5FF-27B0A69505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65778128"/>
        <c:axId val="-1111258784"/>
      </c:lineChart>
      <c:catAx>
        <c:axId val="-1565778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11258784"/>
        <c:crosses val="autoZero"/>
        <c:auto val="1"/>
        <c:lblAlgn val="ctr"/>
        <c:lblOffset val="100"/>
        <c:noMultiLvlLbl val="0"/>
      </c:catAx>
      <c:valAx>
        <c:axId val="-1111258784"/>
        <c:scaling>
          <c:orientation val="minMax"/>
          <c:min val="0.65000000000000013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-156577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4472C4"/>
      </a:solidFill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'공정별 상세'!$C$5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1587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1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solidFill>
                  <a:schemeClr val="bg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'공정별 상세'!$D$3:$P$3</c:f>
              <c:strCache>
                <c:ptCount val="13"/>
                <c:pt idx="0">
                  <c:v>19년 누적</c:v>
                </c:pt>
                <c:pt idx="1">
                  <c:v>20년 누적</c:v>
                </c:pt>
                <c:pt idx="2">
                  <c:v>1월</c:v>
                </c:pt>
                <c:pt idx="3">
                  <c:v>2월</c:v>
                </c:pt>
                <c:pt idx="4">
                  <c:v>3월</c:v>
                </c:pt>
                <c:pt idx="5">
                  <c:v>4월</c:v>
                </c:pt>
                <c:pt idx="6">
                  <c:v>5월</c:v>
                </c:pt>
                <c:pt idx="7">
                  <c:v>6월</c:v>
                </c:pt>
                <c:pt idx="8">
                  <c:v>7월</c:v>
                </c:pt>
                <c:pt idx="9">
                  <c:v>8월</c:v>
                </c:pt>
                <c:pt idx="10">
                  <c:v>9월</c:v>
                </c:pt>
                <c:pt idx="11">
                  <c:v>10월</c:v>
                </c:pt>
                <c:pt idx="12">
                  <c:v>11월</c:v>
                </c:pt>
              </c:strCache>
            </c:strRef>
          </c:cat>
          <c:val>
            <c:numRef>
              <c:f>'공정별 상세'!$D$5:$P$5</c:f>
              <c:numCache>
                <c:formatCode>0.0%</c:formatCode>
                <c:ptCount val="13"/>
                <c:pt idx="0">
                  <c:v>0.68</c:v>
                </c:pt>
                <c:pt idx="1">
                  <c:v>0.7453329496310398</c:v>
                </c:pt>
                <c:pt idx="2">
                  <c:v>0.66603683862499297</c:v>
                </c:pt>
                <c:pt idx="3">
                  <c:v>0.73005098430885595</c:v>
                </c:pt>
                <c:pt idx="4">
                  <c:v>0.7520355589380795</c:v>
                </c:pt>
                <c:pt idx="5">
                  <c:v>0.77218427827645553</c:v>
                </c:pt>
                <c:pt idx="6">
                  <c:v>0.71456516178494223</c:v>
                </c:pt>
                <c:pt idx="7">
                  <c:v>0.71263286133259585</c:v>
                </c:pt>
                <c:pt idx="8">
                  <c:v>0.75842337696349293</c:v>
                </c:pt>
                <c:pt idx="9">
                  <c:v>0.74497487213251556</c:v>
                </c:pt>
                <c:pt idx="10">
                  <c:v>0.74657683204014325</c:v>
                </c:pt>
                <c:pt idx="11">
                  <c:v>0.78669154204903857</c:v>
                </c:pt>
                <c:pt idx="12">
                  <c:v>0.79195488343000731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305-4993-B7B5-BE9BA8B938EB}"/>
            </c:ext>
          </c:extLst>
        </c:ser>
        <c:ser>
          <c:idx val="1"/>
          <c:order val="1"/>
          <c:tx>
            <c:strRef>
              <c:f>'공정별 상세'!$C$4</c:f>
              <c:strCache>
                <c:ptCount val="1"/>
                <c:pt idx="0">
                  <c:v>목표</c:v>
                </c:pt>
              </c:strCache>
            </c:strRef>
          </c:tx>
          <c:spPr>
            <a:ln w="1587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'공정별 상세'!$D$3:$P$3</c:f>
              <c:strCache>
                <c:ptCount val="13"/>
                <c:pt idx="0">
                  <c:v>19년 누적</c:v>
                </c:pt>
                <c:pt idx="1">
                  <c:v>20년 누적</c:v>
                </c:pt>
                <c:pt idx="2">
                  <c:v>1월</c:v>
                </c:pt>
                <c:pt idx="3">
                  <c:v>2월</c:v>
                </c:pt>
                <c:pt idx="4">
                  <c:v>3월</c:v>
                </c:pt>
                <c:pt idx="5">
                  <c:v>4월</c:v>
                </c:pt>
                <c:pt idx="6">
                  <c:v>5월</c:v>
                </c:pt>
                <c:pt idx="7">
                  <c:v>6월</c:v>
                </c:pt>
                <c:pt idx="8">
                  <c:v>7월</c:v>
                </c:pt>
                <c:pt idx="9">
                  <c:v>8월</c:v>
                </c:pt>
                <c:pt idx="10">
                  <c:v>9월</c:v>
                </c:pt>
                <c:pt idx="11">
                  <c:v>10월</c:v>
                </c:pt>
                <c:pt idx="12">
                  <c:v>11월</c:v>
                </c:pt>
              </c:strCache>
            </c:strRef>
          </c:cat>
          <c:val>
            <c:numRef>
              <c:f>'공정별 상세'!$D$4:$P$4</c:f>
              <c:numCache>
                <c:formatCode>0.0%</c:formatCode>
                <c:ptCount val="13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  <c:pt idx="8">
                  <c:v>0.8</c:v>
                </c:pt>
                <c:pt idx="9">
                  <c:v>0.8</c:v>
                </c:pt>
                <c:pt idx="10">
                  <c:v>0.8</c:v>
                </c:pt>
                <c:pt idx="11">
                  <c:v>0.8</c:v>
                </c:pt>
                <c:pt idx="12">
                  <c:v>0.8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305-4993-B7B5-BE9BA8B938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106274608"/>
        <c:axId val="-1106288208"/>
      </c:lineChart>
      <c:catAx>
        <c:axId val="-1106274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06288208"/>
        <c:crosses val="autoZero"/>
        <c:auto val="1"/>
        <c:lblAlgn val="ctr"/>
        <c:lblOffset val="100"/>
        <c:noMultiLvlLbl val="0"/>
      </c:catAx>
      <c:valAx>
        <c:axId val="-1106288208"/>
        <c:scaling>
          <c:orientation val="minMax"/>
          <c:min val="0.65000000000000013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-1106274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rgbClr val="4472C4"/>
      </a:solidFill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Sheet1!$R$26</c:f>
              <c:strCache>
                <c:ptCount val="1"/>
                <c:pt idx="0">
                  <c:v>목표</c:v>
                </c:pt>
              </c:strCache>
            </c:strRef>
          </c:tx>
          <c:spPr>
            <a:ln w="15875" cap="rnd">
              <a:solidFill>
                <a:srgbClr val="FF0000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strRef>
              <c:f>Sheet1!$T$25:$AF$25</c:f>
              <c:strCache>
                <c:ptCount val="13"/>
                <c:pt idx="0">
                  <c:v>19년 누적</c:v>
                </c:pt>
                <c:pt idx="1">
                  <c:v>20년 누적</c:v>
                </c:pt>
                <c:pt idx="2">
                  <c:v>1월</c:v>
                </c:pt>
                <c:pt idx="3">
                  <c:v>2월</c:v>
                </c:pt>
                <c:pt idx="4">
                  <c:v>3월</c:v>
                </c:pt>
                <c:pt idx="5">
                  <c:v>4월</c:v>
                </c:pt>
                <c:pt idx="6">
                  <c:v>5월</c:v>
                </c:pt>
                <c:pt idx="7">
                  <c:v>6월</c:v>
                </c:pt>
                <c:pt idx="8">
                  <c:v>7월</c:v>
                </c:pt>
                <c:pt idx="9">
                  <c:v>8월</c:v>
                </c:pt>
                <c:pt idx="10">
                  <c:v>9월</c:v>
                </c:pt>
                <c:pt idx="11">
                  <c:v>10월</c:v>
                </c:pt>
                <c:pt idx="12">
                  <c:v>11월</c:v>
                </c:pt>
              </c:strCache>
            </c:strRef>
          </c:cat>
          <c:val>
            <c:numRef>
              <c:f>Sheet1!$T$26:$AF$26</c:f>
              <c:numCache>
                <c:formatCode>0%</c:formatCode>
                <c:ptCount val="13"/>
                <c:pt idx="0">
                  <c:v>0.9</c:v>
                </c:pt>
                <c:pt idx="1">
                  <c:v>0.9</c:v>
                </c:pt>
                <c:pt idx="2">
                  <c:v>0.9</c:v>
                </c:pt>
                <c:pt idx="3">
                  <c:v>0.9</c:v>
                </c:pt>
                <c:pt idx="4">
                  <c:v>0.9</c:v>
                </c:pt>
                <c:pt idx="5">
                  <c:v>0.9</c:v>
                </c:pt>
                <c:pt idx="6">
                  <c:v>0.9</c:v>
                </c:pt>
                <c:pt idx="7">
                  <c:v>0.9</c:v>
                </c:pt>
                <c:pt idx="8">
                  <c:v>0.9</c:v>
                </c:pt>
                <c:pt idx="9">
                  <c:v>0.9</c:v>
                </c:pt>
                <c:pt idx="10">
                  <c:v>0.9</c:v>
                </c:pt>
                <c:pt idx="11">
                  <c:v>0.9</c:v>
                </c:pt>
                <c:pt idx="12">
                  <c:v>0.9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3E1-4746-9E32-E97BA101F16E}"/>
            </c:ext>
          </c:extLst>
        </c:ser>
        <c:ser>
          <c:idx val="1"/>
          <c:order val="1"/>
          <c:tx>
            <c:strRef>
              <c:f>Sheet1!$R$27</c:f>
              <c:strCache>
                <c:ptCount val="1"/>
                <c:pt idx="0">
                  <c:v>실적</c:v>
                </c:pt>
              </c:strCache>
            </c:strRef>
          </c:tx>
          <c:spPr>
            <a:ln w="15875" cap="flat" cmpd="sng" algn="ctr">
              <a:solidFill>
                <a:srgbClr val="5B9BD5"/>
              </a:solidFill>
              <a:prstDash val="solid"/>
              <a:miter lim="800000"/>
            </a:ln>
            <a:effectLst/>
          </c:spPr>
          <c:marker>
            <c:symbol val="circle"/>
            <c:size val="10"/>
            <c:spPr>
              <a:gradFill rotWithShape="1">
                <a:gsLst>
                  <a:gs pos="0">
                    <a:srgbClr val="5B9BD5">
                      <a:satMod val="103000"/>
                      <a:lumMod val="102000"/>
                      <a:tint val="94000"/>
                    </a:srgbClr>
                  </a:gs>
                  <a:gs pos="50000">
                    <a:srgbClr val="5B9BD5">
                      <a:satMod val="110000"/>
                      <a:lumMod val="100000"/>
                      <a:shade val="100000"/>
                    </a:srgbClr>
                  </a:gs>
                  <a:gs pos="100000">
                    <a:srgbClr val="5B9BD5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 w="15875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Sheet1!$T$25:$AF$25</c:f>
              <c:strCache>
                <c:ptCount val="13"/>
                <c:pt idx="0">
                  <c:v>19년 누적</c:v>
                </c:pt>
                <c:pt idx="1">
                  <c:v>20년 누적</c:v>
                </c:pt>
                <c:pt idx="2">
                  <c:v>1월</c:v>
                </c:pt>
                <c:pt idx="3">
                  <c:v>2월</c:v>
                </c:pt>
                <c:pt idx="4">
                  <c:v>3월</c:v>
                </c:pt>
                <c:pt idx="5">
                  <c:v>4월</c:v>
                </c:pt>
                <c:pt idx="6">
                  <c:v>5월</c:v>
                </c:pt>
                <c:pt idx="7">
                  <c:v>6월</c:v>
                </c:pt>
                <c:pt idx="8">
                  <c:v>7월</c:v>
                </c:pt>
                <c:pt idx="9">
                  <c:v>8월</c:v>
                </c:pt>
                <c:pt idx="10">
                  <c:v>9월</c:v>
                </c:pt>
                <c:pt idx="11">
                  <c:v>10월</c:v>
                </c:pt>
                <c:pt idx="12">
                  <c:v>11월</c:v>
                </c:pt>
              </c:strCache>
            </c:strRef>
          </c:cat>
          <c:val>
            <c:numRef>
              <c:f>Sheet1!$T$27:$AF$27</c:f>
              <c:numCache>
                <c:formatCode>0.0%</c:formatCode>
                <c:ptCount val="13"/>
                <c:pt idx="0">
                  <c:v>0.85499999999999998</c:v>
                </c:pt>
                <c:pt idx="1">
                  <c:v>0.87644728749799494</c:v>
                </c:pt>
                <c:pt idx="2">
                  <c:v>0.86914129806435814</c:v>
                </c:pt>
                <c:pt idx="3">
                  <c:v>0.8688756297964455</c:v>
                </c:pt>
                <c:pt idx="4">
                  <c:v>0.84964881861758756</c:v>
                </c:pt>
                <c:pt idx="5">
                  <c:v>0.87053424726823447</c:v>
                </c:pt>
                <c:pt idx="6">
                  <c:v>0.85595843205460509</c:v>
                </c:pt>
                <c:pt idx="7">
                  <c:v>0.87814845744677528</c:v>
                </c:pt>
                <c:pt idx="8">
                  <c:v>0.88139752323323672</c:v>
                </c:pt>
                <c:pt idx="9">
                  <c:v>0.87961674422226133</c:v>
                </c:pt>
                <c:pt idx="10">
                  <c:v>0.90115330525339743</c:v>
                </c:pt>
                <c:pt idx="11">
                  <c:v>0.89274031288178846</c:v>
                </c:pt>
                <c:pt idx="12">
                  <c:v>0.86815446800274498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3E1-4746-9E32-E97BA101F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06284400"/>
        <c:axId val="-1106283856"/>
      </c:lineChart>
      <c:catAx>
        <c:axId val="-1106284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106283856"/>
        <c:crosses val="autoZero"/>
        <c:auto val="1"/>
        <c:lblAlgn val="ctr"/>
        <c:lblOffset val="100"/>
        <c:noMultiLvlLbl val="0"/>
      </c:catAx>
      <c:valAx>
        <c:axId val="-1106283856"/>
        <c:scaling>
          <c:orientation val="minMax"/>
          <c:min val="0.8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-11062844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solidFill>
        <a:srgbClr val="4472C4"/>
      </a:solidFill>
      <a:round/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4.8470612836343407E-2"/>
          <c:y val="8.9394040226678198E-2"/>
          <c:w val="0.91521108583283595"/>
          <c:h val="0.55048299657525479"/>
        </c:manualLayout>
      </c:layout>
      <c:lineChart>
        <c:grouping val="standard"/>
        <c:varyColors val="0"/>
        <c:ser>
          <c:idx val="0"/>
          <c:order val="0"/>
          <c:tx>
            <c:strRef>
              <c:f>'[2021년 경영전략-제조1팀_REV1의 워크시트]SMD'!$B$4</c:f>
              <c:strCache>
                <c:ptCount val="1"/>
                <c:pt idx="0">
                  <c:v>생산점수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'[2021년 경영전략-제조1팀_REV1의 워크시트]SMD'!$C$2:$X$3</c:f>
              <c:multiLvlStrCache>
                <c:ptCount val="22"/>
                <c:lvl>
                  <c:pt idx="0">
                    <c:v>1월</c:v>
                  </c:pt>
                  <c:pt idx="1">
                    <c:v>2월</c:v>
                  </c:pt>
                  <c:pt idx="2">
                    <c:v>3월</c:v>
                  </c:pt>
                  <c:pt idx="3">
                    <c:v>4월</c:v>
                  </c:pt>
                  <c:pt idx="4">
                    <c:v>5월</c:v>
                  </c:pt>
                  <c:pt idx="5">
                    <c:v>6월</c:v>
                  </c:pt>
                  <c:pt idx="6">
                    <c:v>7월</c:v>
                  </c:pt>
                  <c:pt idx="7">
                    <c:v>8월</c:v>
                  </c:pt>
                  <c:pt idx="8">
                    <c:v>9월</c:v>
                  </c:pt>
                  <c:pt idx="9">
                    <c:v>10월</c:v>
                  </c:pt>
                  <c:pt idx="10">
                    <c:v>11월</c:v>
                  </c:pt>
                  <c:pt idx="11">
                    <c:v>12월</c:v>
                  </c:pt>
                  <c:pt idx="12">
                    <c:v>1월</c:v>
                  </c:pt>
                  <c:pt idx="13">
                    <c:v>2월</c:v>
                  </c:pt>
                  <c:pt idx="14">
                    <c:v>3월</c:v>
                  </c:pt>
                  <c:pt idx="15">
                    <c:v>4월</c:v>
                  </c:pt>
                  <c:pt idx="16">
                    <c:v>5월</c:v>
                  </c:pt>
                  <c:pt idx="17">
                    <c:v>6월</c:v>
                  </c:pt>
                  <c:pt idx="18">
                    <c:v>7월</c:v>
                  </c:pt>
                  <c:pt idx="19">
                    <c:v>8월</c:v>
                  </c:pt>
                  <c:pt idx="20">
                    <c:v>9월</c:v>
                  </c:pt>
                  <c:pt idx="21">
                    <c:v>10월</c:v>
                  </c:pt>
                </c:lvl>
                <c:lvl>
                  <c:pt idx="0">
                    <c:v>19년</c:v>
                  </c:pt>
                  <c:pt idx="12">
                    <c:v>20년</c:v>
                  </c:pt>
                </c:lvl>
              </c:multiLvlStrCache>
            </c:multiLvlStrRef>
          </c:cat>
          <c:val>
            <c:numRef>
              <c:f>'[2021년 경영전략-제조1팀_REV1의 워크시트]SMD'!$C$4:$X$4</c:f>
              <c:numCache>
                <c:formatCode>#,##0,,\M</c:formatCode>
                <c:ptCount val="22"/>
                <c:pt idx="0">
                  <c:v>337008541</c:v>
                </c:pt>
                <c:pt idx="1">
                  <c:v>231905410</c:v>
                </c:pt>
                <c:pt idx="2">
                  <c:v>352003378</c:v>
                </c:pt>
                <c:pt idx="3">
                  <c:v>328254553</c:v>
                </c:pt>
                <c:pt idx="4">
                  <c:v>396408019</c:v>
                </c:pt>
                <c:pt idx="5">
                  <c:v>423702172</c:v>
                </c:pt>
                <c:pt idx="6">
                  <c:v>451710529</c:v>
                </c:pt>
                <c:pt idx="7">
                  <c:v>460000772</c:v>
                </c:pt>
                <c:pt idx="8">
                  <c:v>397811162</c:v>
                </c:pt>
                <c:pt idx="9">
                  <c:v>373148177</c:v>
                </c:pt>
                <c:pt idx="10">
                  <c:v>369008880</c:v>
                </c:pt>
                <c:pt idx="11">
                  <c:v>309617902</c:v>
                </c:pt>
                <c:pt idx="12">
                  <c:v>233004049</c:v>
                </c:pt>
                <c:pt idx="13">
                  <c:v>189449537</c:v>
                </c:pt>
                <c:pt idx="14">
                  <c:v>211962108</c:v>
                </c:pt>
                <c:pt idx="15">
                  <c:v>148040104</c:v>
                </c:pt>
                <c:pt idx="16">
                  <c:v>163362405</c:v>
                </c:pt>
                <c:pt idx="17">
                  <c:v>265670935</c:v>
                </c:pt>
                <c:pt idx="18">
                  <c:v>314638629</c:v>
                </c:pt>
                <c:pt idx="19">
                  <c:v>319807600</c:v>
                </c:pt>
                <c:pt idx="20">
                  <c:v>310093404</c:v>
                </c:pt>
                <c:pt idx="21">
                  <c:v>254520705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A20-4284-BBAD-9AD0465A577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974954336"/>
        <c:axId val="-974946176"/>
      </c:lineChart>
      <c:lineChart>
        <c:grouping val="standard"/>
        <c:varyColors val="0"/>
        <c:ser>
          <c:idx val="1"/>
          <c:order val="1"/>
          <c:tx>
            <c:strRef>
              <c:f>'[2021년 경영전략-제조1팀_REV1의 워크시트]SMD'!$B$5</c:f>
              <c:strCache>
                <c:ptCount val="1"/>
                <c:pt idx="0">
                  <c:v>점당가공비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'[2021년 경영전략-제조1팀_REV1의 워크시트]SMD'!$C$5:$X$5</c:f>
              <c:numCache>
                <c:formatCode>_-* #,##0.0_-;\-* #,##0.0_-;_-* "-"_-;_-@_-</c:formatCode>
                <c:ptCount val="22"/>
                <c:pt idx="0">
                  <c:v>2.9849751234975748</c:v>
                </c:pt>
                <c:pt idx="1">
                  <c:v>3.924923056858427</c:v>
                </c:pt>
                <c:pt idx="2">
                  <c:v>3.0870214601423327</c:v>
                </c:pt>
                <c:pt idx="3">
                  <c:v>3.4696986970152275</c:v>
                </c:pt>
                <c:pt idx="4">
                  <c:v>3.0930579342762283</c:v>
                </c:pt>
                <c:pt idx="5">
                  <c:v>3.0176204779679496</c:v>
                </c:pt>
                <c:pt idx="6">
                  <c:v>2.7618604266839144</c:v>
                </c:pt>
                <c:pt idx="7">
                  <c:v>2.7708468799534707</c:v>
                </c:pt>
                <c:pt idx="8">
                  <c:v>3.0412389981008165</c:v>
                </c:pt>
                <c:pt idx="9">
                  <c:v>2.9575555682496755</c:v>
                </c:pt>
                <c:pt idx="10">
                  <c:v>2.8238555881231302</c:v>
                </c:pt>
                <c:pt idx="11">
                  <c:v>3.1301184115378424</c:v>
                </c:pt>
                <c:pt idx="12">
                  <c:v>4.0336669756785533</c:v>
                </c:pt>
                <c:pt idx="13">
                  <c:v>4.632531826030954</c:v>
                </c:pt>
                <c:pt idx="14">
                  <c:v>4.2170611154636939</c:v>
                </c:pt>
                <c:pt idx="15">
                  <c:v>5.2562721447122005</c:v>
                </c:pt>
                <c:pt idx="16">
                  <c:v>4.1883955466212983</c:v>
                </c:pt>
                <c:pt idx="17">
                  <c:v>3.3274454896107235</c:v>
                </c:pt>
                <c:pt idx="18">
                  <c:v>3.2139730233832084</c:v>
                </c:pt>
                <c:pt idx="19">
                  <c:v>3.1724406018525073</c:v>
                </c:pt>
                <c:pt idx="20">
                  <c:v>3.3203288436420442</c:v>
                </c:pt>
                <c:pt idx="21">
                  <c:v>3.3759746682616214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A20-4284-BBAD-9AD0465A5779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974952160"/>
        <c:axId val="-974949984"/>
      </c:lineChart>
      <c:catAx>
        <c:axId val="-974954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974946176"/>
        <c:crosses val="autoZero"/>
        <c:auto val="1"/>
        <c:lblAlgn val="ctr"/>
        <c:lblOffset val="100"/>
        <c:noMultiLvlLbl val="0"/>
      </c:catAx>
      <c:valAx>
        <c:axId val="-97494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ysDash"/>
              <a:round/>
            </a:ln>
            <a:effectLst/>
          </c:spPr>
        </c:majorGridlines>
        <c:numFmt formatCode="#,##0,,\M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  <a:prstDash val="sysDas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974954336"/>
        <c:crosses val="autoZero"/>
        <c:crossBetween val="between"/>
      </c:valAx>
      <c:valAx>
        <c:axId val="-974949984"/>
        <c:scaling>
          <c:orientation val="minMax"/>
        </c:scaling>
        <c:delete val="0"/>
        <c:axPos val="r"/>
        <c:numFmt formatCode="_-* #,##0.0_-;\-* #,##0.0_-;_-* &quot;-&quot;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974952160"/>
        <c:crosses val="max"/>
        <c:crossBetween val="between"/>
      </c:valAx>
      <c:catAx>
        <c:axId val="-974952160"/>
        <c:scaling>
          <c:orientation val="minMax"/>
        </c:scaling>
        <c:delete val="1"/>
        <c:axPos val="b"/>
        <c:majorTickMark val="out"/>
        <c:minorTickMark val="none"/>
        <c:tickLblPos val="nextTo"/>
        <c:crossAx val="-9749499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6162182512907304"/>
          <c:y val="0.41330953758261108"/>
          <c:w val="0.10304757703154126"/>
          <c:h val="0.254648234131757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200"/>
              <a:t>공정 별 유실</a:t>
            </a:r>
            <a:r>
              <a:rPr lang="en-US" altLang="ko-KR" sz="1200"/>
              <a:t>(%)</a:t>
            </a:r>
            <a:endParaRPr lang="ko-KR" sz="120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Sheet3!$P$2</c:f>
              <c:strCache>
                <c:ptCount val="1"/>
                <c:pt idx="0">
                  <c:v>AXIAL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Sheet3!$O$3:$O$5</c:f>
              <c:strCache>
                <c:ptCount val="3"/>
                <c:pt idx="0">
                  <c:v>순간정지</c:v>
                </c:pt>
                <c:pt idx="1">
                  <c:v>설비고장</c:v>
                </c:pt>
                <c:pt idx="2">
                  <c:v>기종변경</c:v>
                </c:pt>
              </c:strCache>
            </c:strRef>
          </c:cat>
          <c:val>
            <c:numRef>
              <c:f>Sheet3!$P$3:$P$5</c:f>
              <c:numCache>
                <c:formatCode>0.00%</c:formatCode>
                <c:ptCount val="3"/>
                <c:pt idx="0">
                  <c:v>0.14199999999999999</c:v>
                </c:pt>
                <c:pt idx="1">
                  <c:v>8.5999999999999993E-2</c:v>
                </c:pt>
                <c:pt idx="2">
                  <c:v>1.4999999999999999E-2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4EE-4EC1-8364-5BD93693EF00}"/>
            </c:ext>
          </c:extLst>
        </c:ser>
        <c:ser>
          <c:idx val="1"/>
          <c:order val="1"/>
          <c:tx>
            <c:strRef>
              <c:f>Sheet3!$Q$2</c:f>
              <c:strCache>
                <c:ptCount val="1"/>
                <c:pt idx="0">
                  <c:v>RADIAL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Sheet3!$O$3:$O$5</c:f>
              <c:strCache>
                <c:ptCount val="3"/>
                <c:pt idx="0">
                  <c:v>순간정지</c:v>
                </c:pt>
                <c:pt idx="1">
                  <c:v>설비고장</c:v>
                </c:pt>
                <c:pt idx="2">
                  <c:v>기종변경</c:v>
                </c:pt>
              </c:strCache>
            </c:strRef>
          </c:cat>
          <c:val>
            <c:numRef>
              <c:f>Sheet3!$Q$3:$Q$5</c:f>
              <c:numCache>
                <c:formatCode>0.00%</c:formatCode>
                <c:ptCount val="3"/>
                <c:pt idx="0">
                  <c:v>0.14799999999999999</c:v>
                </c:pt>
                <c:pt idx="1">
                  <c:v>8.4000000000000005E-2</c:v>
                </c:pt>
                <c:pt idx="2">
                  <c:v>1.4E-2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4EE-4EC1-8364-5BD93693EF00}"/>
            </c:ext>
          </c:extLst>
        </c:ser>
        <c:ser>
          <c:idx val="2"/>
          <c:order val="2"/>
          <c:tx>
            <c:strRef>
              <c:f>Sheet3!$R$2</c:f>
              <c:strCache>
                <c:ptCount val="1"/>
                <c:pt idx="0">
                  <c:v>SMD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Sheet3!$O$3:$O$5</c:f>
              <c:strCache>
                <c:ptCount val="3"/>
                <c:pt idx="0">
                  <c:v>순간정지</c:v>
                </c:pt>
                <c:pt idx="1">
                  <c:v>설비고장</c:v>
                </c:pt>
                <c:pt idx="2">
                  <c:v>기종변경</c:v>
                </c:pt>
              </c:strCache>
            </c:strRef>
          </c:cat>
          <c:val>
            <c:numRef>
              <c:f>Sheet3!$R$3:$R$5</c:f>
              <c:numCache>
                <c:formatCode>0.00%</c:formatCode>
                <c:ptCount val="3"/>
                <c:pt idx="0">
                  <c:v>8.5000000000000006E-2</c:v>
                </c:pt>
                <c:pt idx="1">
                  <c:v>1.7999999999999999E-2</c:v>
                </c:pt>
                <c:pt idx="2">
                  <c:v>1.2999999999999999E-2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4EE-4EC1-8364-5BD93693EF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-974941824"/>
        <c:axId val="-974948352"/>
      </c:barChart>
      <c:catAx>
        <c:axId val="-974941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974948352"/>
        <c:crosses val="autoZero"/>
        <c:auto val="1"/>
        <c:lblAlgn val="ctr"/>
        <c:lblOffset val="100"/>
        <c:noMultiLvlLbl val="0"/>
      </c:catAx>
      <c:valAx>
        <c:axId val="-97494835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-97494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/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alpha val="0"/>
            </a:schemeClr>
          </a:gs>
          <a:gs pos="50000">
            <a:schemeClr val="phClr"/>
          </a:gs>
        </a:gsLst>
        <a:lin ang="5400000" scaled="0"/>
      </a:gradFill>
      <a:sp3d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5981" cy="512298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 eaLnBrk="1" latinLnBrk="1" hangingPunct="1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683" y="0"/>
            <a:ext cx="3075981" cy="512298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 eaLnBrk="1" latinLnBrk="1" hangingPunct="1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fld id="{37988576-4870-43D1-AFED-01F061B44DFB}" type="datetimeFigureOut">
              <a:rPr lang="ko-KR" altLang="en-US"/>
              <a:pPr>
                <a:defRPr/>
              </a:pPr>
              <a:t>2025-11-18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2315"/>
            <a:ext cx="3075981" cy="512298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 eaLnBrk="1" latinLnBrk="1" hangingPunct="1">
              <a:defRPr sz="1200"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683" y="9722315"/>
            <a:ext cx="3075981" cy="512298"/>
          </a:xfrm>
          <a:prstGeom prst="rect">
            <a:avLst/>
          </a:prstGeom>
        </p:spPr>
        <p:txBody>
          <a:bodyPr vert="horz" wrap="square" lIns="93744" tIns="46872" rIns="93744" bIns="4687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BD1EAD3C-4FF6-416F-AAAB-F66884E4B6A2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92480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5981" cy="513920"/>
          </a:xfrm>
          <a:prstGeom prst="rect">
            <a:avLst/>
          </a:prstGeom>
        </p:spPr>
        <p:txBody>
          <a:bodyPr vert="horz" lIns="94785" tIns="47392" rIns="94785" bIns="47392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683" y="0"/>
            <a:ext cx="3075981" cy="513920"/>
          </a:xfrm>
          <a:prstGeom prst="rect">
            <a:avLst/>
          </a:prstGeom>
        </p:spPr>
        <p:txBody>
          <a:bodyPr vert="horz" lIns="94785" tIns="47392" rIns="94785" bIns="47392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1DFCD6D-9C2F-4166-8688-C5DB20C7500E}" type="datetimeFigureOut">
              <a:rPr lang="ko-KR" altLang="en-US"/>
              <a:pPr>
                <a:defRPr/>
              </a:pPr>
              <a:t>2025-11-18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281113"/>
            <a:ext cx="4603750" cy="34528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5" tIns="47392" rIns="94785" bIns="47392" rtlCol="0" anchor="ctr"/>
          <a:lstStyle/>
          <a:p>
            <a:pPr lv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095" y="4925195"/>
            <a:ext cx="5679113" cy="4030294"/>
          </a:xfrm>
          <a:prstGeom prst="rect">
            <a:avLst/>
          </a:prstGeom>
        </p:spPr>
        <p:txBody>
          <a:bodyPr vert="horz" lIns="94785" tIns="47392" rIns="94785" bIns="47392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0693"/>
            <a:ext cx="3075981" cy="513920"/>
          </a:xfrm>
          <a:prstGeom prst="rect">
            <a:avLst/>
          </a:prstGeom>
        </p:spPr>
        <p:txBody>
          <a:bodyPr vert="horz" lIns="94785" tIns="47392" rIns="94785" bIns="47392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683" y="9720693"/>
            <a:ext cx="3075981" cy="513920"/>
          </a:xfrm>
          <a:prstGeom prst="rect">
            <a:avLst/>
          </a:prstGeom>
        </p:spPr>
        <p:txBody>
          <a:bodyPr vert="horz" wrap="square" lIns="94785" tIns="47392" rIns="94785" bIns="4739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665BF9D-680C-413B-BE24-CEA44E5C8667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7099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 userDrawn="1"/>
        </p:nvCxnSpPr>
        <p:spPr>
          <a:xfrm flipH="1">
            <a:off x="250825" y="692150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 userDrawn="1"/>
        </p:nvCxnSpPr>
        <p:spPr>
          <a:xfrm flipH="1">
            <a:off x="250825" y="6526213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 userDrawn="1"/>
        </p:nvSpPr>
        <p:spPr bwMode="auto">
          <a:xfrm>
            <a:off x="8664575" y="6650038"/>
            <a:ext cx="400050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60000"/>
              </a:lnSpc>
            </a:pPr>
            <a:fld id="{F5E84D5A-7037-4700-A2D3-5714A30BE2B7}" type="slidenum">
              <a:rPr kumimoji="0" lang="en-US" altLang="ko-KR" sz="9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lnSpc>
                  <a:spcPct val="60000"/>
                </a:lnSpc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7596188" y="6604000"/>
            <a:ext cx="1216025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www.dyenp.com   </a:t>
            </a: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8677275" y="6645275"/>
            <a:ext cx="0" cy="142875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/>
          <p:cNvSpPr>
            <a:spLocks noChangeArrowheads="1"/>
          </p:cNvSpPr>
          <p:nvPr userDrawn="1"/>
        </p:nvSpPr>
        <p:spPr bwMode="auto">
          <a:xfrm>
            <a:off x="239713" y="6604000"/>
            <a:ext cx="1585912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Management  Innovation</a:t>
            </a:r>
          </a:p>
        </p:txBody>
      </p:sp>
      <p:pic>
        <p:nvPicPr>
          <p:cNvPr id="8" name="Picture 3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60350"/>
            <a:ext cx="1352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42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 flipH="1">
            <a:off x="250825" y="692150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H="1">
            <a:off x="250825" y="6526213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8664575" y="6650038"/>
            <a:ext cx="400050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60000"/>
              </a:lnSpc>
            </a:pPr>
            <a:fld id="{63FE4FB4-6D7C-4414-8E26-BE1A8F8D6277}" type="slidenum">
              <a:rPr kumimoji="0" lang="en-US" altLang="ko-KR" sz="9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lnSpc>
                  <a:spcPct val="60000"/>
                </a:lnSpc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7596188" y="6604000"/>
            <a:ext cx="1216025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www.dyenp.com   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8677275" y="6645275"/>
            <a:ext cx="0" cy="142875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39713" y="6604000"/>
            <a:ext cx="1585912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Management  Innovation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60350"/>
            <a:ext cx="1352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14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 flipH="1">
            <a:off x="250825" y="692150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 flipH="1">
            <a:off x="250825" y="6526213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 userDrawn="1"/>
        </p:nvSpPr>
        <p:spPr bwMode="auto">
          <a:xfrm>
            <a:off x="8664575" y="6650038"/>
            <a:ext cx="400050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60000"/>
              </a:lnSpc>
            </a:pPr>
            <a:fld id="{63FE4FB4-6D7C-4414-8E26-BE1A8F8D6277}" type="slidenum">
              <a:rPr kumimoji="0" lang="en-US" altLang="ko-KR" sz="9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lnSpc>
                  <a:spcPct val="60000"/>
                </a:lnSpc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7596188" y="6604000"/>
            <a:ext cx="1216025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www.dyenp.com   </a:t>
            </a:r>
          </a:p>
        </p:txBody>
      </p:sp>
      <p:cxnSp>
        <p:nvCxnSpPr>
          <p:cNvPr id="13" name="직선 연결선 12"/>
          <p:cNvCxnSpPr/>
          <p:nvPr userDrawn="1"/>
        </p:nvCxnSpPr>
        <p:spPr>
          <a:xfrm>
            <a:off x="8677275" y="6645275"/>
            <a:ext cx="0" cy="142875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/>
          <p:cNvSpPr>
            <a:spLocks noChangeArrowheads="1"/>
          </p:cNvSpPr>
          <p:nvPr userDrawn="1"/>
        </p:nvSpPr>
        <p:spPr bwMode="auto">
          <a:xfrm>
            <a:off x="239713" y="6604000"/>
            <a:ext cx="1571264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Dong Yang</a:t>
            </a:r>
            <a:r>
              <a:rPr kumimoji="0" lang="en-US" altLang="ko-KR" sz="900" b="1" baseline="0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 E&amp;P Vietnam</a:t>
            </a:r>
            <a:endParaRPr kumimoji="0" lang="en-US" altLang="ko-KR" sz="900" b="1" dirty="0">
              <a:solidFill>
                <a:srgbClr val="7F7F7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5" name="Picture 3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60350"/>
            <a:ext cx="1352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65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667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409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4B7B4DD-B28B-4E9E-A5D6-A744C982A6DA}" type="datetimeFigureOut">
              <a:rPr lang="ko-KR" altLang="en-US"/>
              <a:pPr>
                <a:defRPr/>
              </a:pPr>
              <a:t>2025-11-18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A586CA7-233A-4FD1-8923-738DBD7E7B30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7" r:id="rId3"/>
    <p:sldLayoutId id="2147483873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차트 37">
            <a:extLst>
              <a:ext uri="{FF2B5EF4-FFF2-40B4-BE49-F238E27FC236}">
                <a16:creationId xmlns:a16="http://schemas.microsoft.com/office/drawing/2014/main" xmlns="" id="{BDCA7E44-A61A-4BD7-8F88-068698CE6BBE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04441" y="5013176"/>
          <a:ext cx="2974614" cy="1477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6" name="차트 35">
            <a:extLst>
              <a:ext uri="{FF2B5EF4-FFF2-40B4-BE49-F238E27FC236}">
                <a16:creationId xmlns:a16="http://schemas.microsoft.com/office/drawing/2014/main" xmlns="" id="{BB3354AE-9D45-4062-AFA0-DBBF09C849E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164874" y="5084895"/>
          <a:ext cx="2952329" cy="1477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차트 33">
            <a:extLst>
              <a:ext uri="{FF2B5EF4-FFF2-40B4-BE49-F238E27FC236}">
                <a16:creationId xmlns:a16="http://schemas.microsoft.com/office/drawing/2014/main" xmlns="" id="{88B51A7E-C441-470B-920D-0ED0C51AD113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-54338" y="5090173"/>
          <a:ext cx="2952328" cy="1477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65397" y="849946"/>
            <a:ext cx="158400" cy="1475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b="1" kern="0" dirty="0" smtClean="0">
                <a:latin typeface="맑은 고딕" pitchFamily="50"/>
              </a:rPr>
              <a:t>▣ 자동화 공정 점당 가공비 상승 원인</a:t>
            </a:r>
            <a:endParaRPr lang="ko-KR" altLang="en-US" sz="2800" b="1" kern="0" dirty="0">
              <a:latin typeface="맑은 고딕" pitchFamily="5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  <a:ea typeface="+mn-ea"/>
              </a:rPr>
              <a:t>IMT &amp; SMD </a:t>
            </a:r>
            <a:r>
              <a:rPr lang="ko-KR" altLang="en-US" sz="1200" b="1" dirty="0">
                <a:latin typeface="+mn-ea"/>
                <a:ea typeface="+mn-ea"/>
              </a:rPr>
              <a:t>실적 및 목표</a:t>
            </a:r>
          </a:p>
        </p:txBody>
      </p:sp>
      <p:graphicFrame>
        <p:nvGraphicFramePr>
          <p:cNvPr id="86" name="차트 85">
            <a:extLst>
              <a:ext uri="{FF2B5EF4-FFF2-40B4-BE49-F238E27FC236}">
                <a16:creationId xmlns:a16="http://schemas.microsoft.com/office/drawing/2014/main" xmlns="" id="{4D85590E-2EA8-4844-8C71-3D099F34F48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077705" y="3488035"/>
          <a:ext cx="2952328" cy="1477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8" name="차트 87">
            <a:extLst>
              <a:ext uri="{FF2B5EF4-FFF2-40B4-BE49-F238E27FC236}">
                <a16:creationId xmlns:a16="http://schemas.microsoft.com/office/drawing/2014/main" xmlns="" id="{1185477C-DB97-4CED-B25B-C523A459EBB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2411" y="3495294"/>
          <a:ext cx="2952328" cy="147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2" name="차트 91">
            <a:extLst>
              <a:ext uri="{FF2B5EF4-FFF2-40B4-BE49-F238E27FC236}">
                <a16:creationId xmlns:a16="http://schemas.microsoft.com/office/drawing/2014/main" xmlns="" id="{D4A3EE3B-D848-4E13-AA57-4F0986279557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144630" y="3487574"/>
          <a:ext cx="2951719" cy="1470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xmlns="" id="{AF40870A-44F3-4D27-BE7E-8216D0DEDBE9}"/>
              </a:ext>
            </a:extLst>
          </p:cNvPr>
          <p:cNvSpPr/>
          <p:nvPr/>
        </p:nvSpPr>
        <p:spPr>
          <a:xfrm>
            <a:off x="259312" y="2985484"/>
            <a:ext cx="158400" cy="1475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xmlns="" id="{E587E29C-2879-4070-96FF-D711CB8E4D8F}"/>
              </a:ext>
            </a:extLst>
          </p:cNvPr>
          <p:cNvSpPr txBox="1"/>
          <p:nvPr/>
        </p:nvSpPr>
        <p:spPr>
          <a:xfrm>
            <a:off x="417712" y="2923239"/>
            <a:ext cx="3108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n-ea"/>
                <a:ea typeface="+mn-ea"/>
              </a:rPr>
              <a:t>‘19</a:t>
            </a:r>
            <a:r>
              <a:rPr lang="ko-KR" altLang="en-US" sz="1200" b="1" dirty="0" smtClean="0">
                <a:latin typeface="+mn-ea"/>
                <a:ea typeface="+mn-ea"/>
              </a:rPr>
              <a:t>년 대비 </a:t>
            </a:r>
            <a:r>
              <a:rPr lang="en-US" altLang="ko-KR" sz="1200" b="1" dirty="0" smtClean="0">
                <a:latin typeface="+mn-ea"/>
                <a:ea typeface="+mn-ea"/>
              </a:rPr>
              <a:t>’20</a:t>
            </a:r>
            <a:r>
              <a:rPr lang="ko-KR" altLang="en-US" sz="1200" b="1" dirty="0">
                <a:latin typeface="+mn-ea"/>
                <a:ea typeface="+mn-ea"/>
              </a:rPr>
              <a:t>년 실적 </a:t>
            </a:r>
            <a:r>
              <a:rPr lang="ko-KR" altLang="en-US" sz="1200" b="1" dirty="0" err="1">
                <a:latin typeface="+mn-ea"/>
                <a:ea typeface="+mn-ea"/>
              </a:rPr>
              <a:t>평가가동율</a:t>
            </a:r>
            <a:r>
              <a:rPr lang="ko-KR" altLang="en-US" sz="1200" b="1" dirty="0">
                <a:latin typeface="+mn-ea"/>
                <a:ea typeface="+mn-ea"/>
              </a:rPr>
              <a:t> </a:t>
            </a:r>
            <a:r>
              <a:rPr lang="en-US" altLang="ko-KR" sz="1200" b="1" dirty="0" smtClean="0">
                <a:latin typeface="+mn-ea"/>
                <a:ea typeface="+mn-ea"/>
              </a:rPr>
              <a:t>TREND</a:t>
            </a:r>
            <a:endParaRPr lang="ko-KR" altLang="en-US" sz="1200" b="1" dirty="0">
              <a:latin typeface="+mn-ea"/>
              <a:ea typeface="+mn-ea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xmlns="" id="{B0B35C24-7CF0-4FF8-9DDB-A4B52F883C31}"/>
              </a:ext>
            </a:extLst>
          </p:cNvPr>
          <p:cNvGrpSpPr/>
          <p:nvPr/>
        </p:nvGrpSpPr>
        <p:grpSpPr>
          <a:xfrm>
            <a:off x="3855473" y="3190042"/>
            <a:ext cx="1516998" cy="212438"/>
            <a:chOff x="6111660" y="1050757"/>
            <a:chExt cx="2240716" cy="375728"/>
          </a:xfrm>
        </p:grpSpPr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xmlns="" id="{EF322D06-711A-42D9-B721-22DFCA56876C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xmlns="" id="{C14212C7-398A-4A1C-B4B4-B257AEE7EC6C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RADIAL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xmlns="" id="{7CE7D453-2C4E-4755-BB30-AEE6CD69492C}"/>
              </a:ext>
            </a:extLst>
          </p:cNvPr>
          <p:cNvGrpSpPr/>
          <p:nvPr/>
        </p:nvGrpSpPr>
        <p:grpSpPr>
          <a:xfrm>
            <a:off x="822306" y="3206128"/>
            <a:ext cx="1516998" cy="212438"/>
            <a:chOff x="6111660" y="1050757"/>
            <a:chExt cx="2240716" cy="375728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43FC57F4-034D-4206-84F4-FDF2A142F864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xmlns="" id="{E9582510-3906-47E3-98A5-5C3BAB67F77F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AXIAL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6861936" y="3189581"/>
            <a:ext cx="1516998" cy="212438"/>
            <a:chOff x="6111660" y="1050757"/>
            <a:chExt cx="2240716" cy="375728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SMD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14" name="Freeform 27">
            <a:extLst>
              <a:ext uri="{FF2B5EF4-FFF2-40B4-BE49-F238E27FC236}">
                <a16:creationId xmlns:a16="http://schemas.microsoft.com/office/drawing/2014/main" xmlns="" id="{04F9572E-9296-4FC6-87AB-A38806CDFEC8}"/>
              </a:ext>
            </a:extLst>
          </p:cNvPr>
          <p:cNvSpPr>
            <a:spLocks/>
          </p:cNvSpPr>
          <p:nvPr/>
        </p:nvSpPr>
        <p:spPr bwMode="auto">
          <a:xfrm rot="2120849" flipV="1">
            <a:off x="921151" y="5069706"/>
            <a:ext cx="605904" cy="378880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34000">
                <a:schemeClr val="accent3">
                  <a:lumMod val="87000"/>
                  <a:lumOff val="13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2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75"/>
          </a:p>
        </p:txBody>
      </p:sp>
      <p:sp>
        <p:nvSpPr>
          <p:cNvPr id="115" name="Freeform 27">
            <a:extLst>
              <a:ext uri="{FF2B5EF4-FFF2-40B4-BE49-F238E27FC236}">
                <a16:creationId xmlns:a16="http://schemas.microsoft.com/office/drawing/2014/main" xmlns="" id="{CAA08440-AC43-4D8C-AC24-7D3505588F98}"/>
              </a:ext>
            </a:extLst>
          </p:cNvPr>
          <p:cNvSpPr>
            <a:spLocks/>
          </p:cNvSpPr>
          <p:nvPr/>
        </p:nvSpPr>
        <p:spPr bwMode="auto">
          <a:xfrm rot="2120849" flipV="1">
            <a:off x="3914219" y="5110063"/>
            <a:ext cx="605904" cy="378880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34000">
                <a:schemeClr val="accent3">
                  <a:lumMod val="87000"/>
                  <a:lumOff val="13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2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75"/>
          </a:p>
        </p:txBody>
      </p:sp>
      <p:sp>
        <p:nvSpPr>
          <p:cNvPr id="116" name="Freeform 27">
            <a:extLst>
              <a:ext uri="{FF2B5EF4-FFF2-40B4-BE49-F238E27FC236}">
                <a16:creationId xmlns:a16="http://schemas.microsoft.com/office/drawing/2014/main" xmlns="" id="{DC9C44E2-2C08-40BA-99C0-987E7F2F1A95}"/>
              </a:ext>
            </a:extLst>
          </p:cNvPr>
          <p:cNvSpPr>
            <a:spLocks/>
          </p:cNvSpPr>
          <p:nvPr/>
        </p:nvSpPr>
        <p:spPr bwMode="auto">
          <a:xfrm rot="901064" flipV="1">
            <a:off x="6900677" y="5230223"/>
            <a:ext cx="605904" cy="378880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34000">
                <a:schemeClr val="accent3">
                  <a:lumMod val="87000"/>
                  <a:lumOff val="13000"/>
                </a:schemeClr>
              </a:gs>
              <a:gs pos="100000">
                <a:schemeClr val="accent3">
                  <a:lumMod val="60000"/>
                </a:schemeClr>
              </a:gs>
            </a:gsLst>
            <a:lin ang="24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75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592F8D9C-A2FD-4E0A-8941-7E7E9B45190B}"/>
              </a:ext>
            </a:extLst>
          </p:cNvPr>
          <p:cNvSpPr txBox="1"/>
          <p:nvPr/>
        </p:nvSpPr>
        <p:spPr>
          <a:xfrm>
            <a:off x="4181400" y="5027387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>
                <a:solidFill>
                  <a:schemeClr val="tx2"/>
                </a:solidFill>
              </a:rPr>
              <a:t>24%</a:t>
            </a:r>
            <a:r>
              <a:rPr lang="ko-KR" altLang="en-US" sz="1100" b="1" i="1" dirty="0">
                <a:solidFill>
                  <a:schemeClr val="tx2"/>
                </a:solidFill>
              </a:rPr>
              <a:t> ↓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xmlns="" id="{D1CE48B7-2A6D-4304-9B07-7A7F803A240D}"/>
              </a:ext>
            </a:extLst>
          </p:cNvPr>
          <p:cNvSpPr txBox="1"/>
          <p:nvPr/>
        </p:nvSpPr>
        <p:spPr>
          <a:xfrm>
            <a:off x="1044272" y="5027387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>
                <a:solidFill>
                  <a:schemeClr val="tx2"/>
                </a:solidFill>
              </a:rPr>
              <a:t>21%</a:t>
            </a:r>
            <a:r>
              <a:rPr lang="ko-KR" altLang="en-US" sz="1100" b="1" i="1" dirty="0">
                <a:solidFill>
                  <a:schemeClr val="tx2"/>
                </a:solidFill>
              </a:rPr>
              <a:t> ↓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75080C7A-A7F2-452A-819F-384E6544D5C1}"/>
              </a:ext>
            </a:extLst>
          </p:cNvPr>
          <p:cNvSpPr txBox="1"/>
          <p:nvPr/>
        </p:nvSpPr>
        <p:spPr>
          <a:xfrm>
            <a:off x="6896938" y="4965869"/>
            <a:ext cx="6174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i="1" dirty="0">
                <a:solidFill>
                  <a:schemeClr val="tx2"/>
                </a:solidFill>
              </a:rPr>
              <a:t>12%</a:t>
            </a:r>
            <a:r>
              <a:rPr lang="ko-KR" altLang="en-US" sz="1100" b="1" i="1" dirty="0">
                <a:solidFill>
                  <a:schemeClr val="tx2"/>
                </a:solidFill>
              </a:rPr>
              <a:t> ↓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229489" y="4370239"/>
            <a:ext cx="166189" cy="57541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3256323" y="4370238"/>
            <a:ext cx="166189" cy="57541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300192" y="4370237"/>
            <a:ext cx="166189" cy="575417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xmlns="" id="{9A5536C1-A05C-4EE7-8DAC-C070B6A0FFE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9312" y="1092055"/>
          <a:ext cx="8633170" cy="1845657"/>
        </p:xfrm>
        <a:graphic>
          <a:graphicData uri="http://schemas.openxmlformats.org/drawingml/2006/table">
            <a:tbl>
              <a:tblPr/>
              <a:tblGrid>
                <a:gridCol w="1233310">
                  <a:extLst>
                    <a:ext uri="{9D8B030D-6E8A-4147-A177-3AD203B41FA5}">
                      <a16:colId xmlns:a16="http://schemas.microsoft.com/office/drawing/2014/main" xmlns="" val="2147499084"/>
                    </a:ext>
                  </a:extLst>
                </a:gridCol>
                <a:gridCol w="1233310">
                  <a:extLst>
                    <a:ext uri="{9D8B030D-6E8A-4147-A177-3AD203B41FA5}">
                      <a16:colId xmlns:a16="http://schemas.microsoft.com/office/drawing/2014/main" xmlns="" val="3453884511"/>
                    </a:ext>
                  </a:extLst>
                </a:gridCol>
                <a:gridCol w="1103054">
                  <a:extLst>
                    <a:ext uri="{9D8B030D-6E8A-4147-A177-3AD203B41FA5}">
                      <a16:colId xmlns:a16="http://schemas.microsoft.com/office/drawing/2014/main" xmlns="" val="779759167"/>
                    </a:ext>
                  </a:extLst>
                </a:gridCol>
                <a:gridCol w="1103054">
                  <a:extLst>
                    <a:ext uri="{9D8B030D-6E8A-4147-A177-3AD203B41FA5}">
                      <a16:colId xmlns:a16="http://schemas.microsoft.com/office/drawing/2014/main" xmlns="" val="595338164"/>
                    </a:ext>
                  </a:extLst>
                </a:gridCol>
                <a:gridCol w="1493822"/>
                <a:gridCol w="1233310">
                  <a:extLst>
                    <a:ext uri="{9D8B030D-6E8A-4147-A177-3AD203B41FA5}">
                      <a16:colId xmlns:a16="http://schemas.microsoft.com/office/drawing/2014/main" xmlns="" val="2648515958"/>
                    </a:ext>
                  </a:extLst>
                </a:gridCol>
                <a:gridCol w="1233310">
                  <a:extLst>
                    <a:ext uri="{9D8B030D-6E8A-4147-A177-3AD203B41FA5}">
                      <a16:colId xmlns:a16="http://schemas.microsoft.com/office/drawing/2014/main" xmlns="" val="3831525521"/>
                    </a:ext>
                  </a:extLst>
                </a:gridCol>
              </a:tblGrid>
              <a:tr h="33557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‘19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‘20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比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‘20</a:t>
                      </a:r>
                      <a:r>
                        <a:rPr lang="ko-KR" altLang="en-US" sz="11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년향상율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‘21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’21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 </a:t>
                      </a:r>
                      <a:r>
                        <a:rPr lang="ko-KR" alt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9629806"/>
                  </a:ext>
                </a:extLst>
              </a:tr>
              <a:tr h="16778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가동효율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8.3% ↑</a:t>
                      </a: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12.8%</a:t>
                      </a:r>
                      <a:endParaRPr lang="en-US" altLang="ko-KR" sz="10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51844130"/>
                  </a:ext>
                </a:extLst>
              </a:tr>
              <a:tr h="167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 ↑</a:t>
                      </a:r>
                      <a:r>
                        <a:rPr lang="ko-KR" altLang="en-US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  <a:endParaRPr lang="en-US" altLang="ko-KR" sz="10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18663585"/>
                  </a:ext>
                </a:extLst>
              </a:tr>
              <a:tr h="167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1.3% ↑</a:t>
                      </a: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4.6%</a:t>
                      </a:r>
                      <a:endParaRPr lang="en-US" altLang="ko-KR" sz="10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66413973"/>
                  </a:ext>
                </a:extLst>
              </a:tr>
              <a:tr h="16778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21% ↑</a:t>
                      </a: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41.0%</a:t>
                      </a:r>
                      <a:endParaRPr lang="en-US" altLang="ko-KR" sz="10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97834950"/>
                  </a:ext>
                </a:extLst>
              </a:tr>
              <a:tr h="167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24% ↑</a:t>
                      </a: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40.0%</a:t>
                      </a:r>
                      <a:endParaRPr lang="en-US" altLang="ko-KR" sz="10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32747632"/>
                  </a:ext>
                </a:extLst>
              </a:tr>
              <a:tr h="167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 ↑</a:t>
                      </a:r>
                      <a:r>
                        <a:rPr lang="ko-KR" altLang="en-US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35.0%</a:t>
                      </a:r>
                      <a:endParaRPr lang="en-US" altLang="ko-KR" sz="1000" b="0" i="0" u="none" strike="noStrike" dirty="0">
                        <a:solidFill>
                          <a:srgbClr val="333333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09566188"/>
                  </a:ext>
                </a:extLst>
              </a:tr>
              <a:tr h="16778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54202515"/>
                  </a:ext>
                </a:extLst>
              </a:tr>
              <a:tr h="167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-44.9%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27253523"/>
                  </a:ext>
                </a:extLst>
              </a:tr>
              <a:tr h="1677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66613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70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65397" y="849946"/>
            <a:ext cx="158400" cy="1475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2666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  <a:ea typeface="+mn-ea"/>
              </a:rPr>
              <a:t>자동화 공정 점당 가공비 상승 원인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07416FF-AF38-47D1-96B0-38E56BF20389}"/>
              </a:ext>
            </a:extLst>
          </p:cNvPr>
          <p:cNvSpPr txBox="1"/>
          <p:nvPr/>
        </p:nvSpPr>
        <p:spPr>
          <a:xfrm>
            <a:off x="247086" y="908720"/>
            <a:ext cx="497298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100" b="1" dirty="0">
                <a:latin typeface="+mn-ea"/>
                <a:ea typeface="+mn-ea"/>
              </a:rPr>
              <a:t>1. SMD 19</a:t>
            </a:r>
            <a:r>
              <a:rPr lang="ko-KR" altLang="en-US" sz="1100" b="1" dirty="0">
                <a:latin typeface="+mn-ea"/>
                <a:ea typeface="+mn-ea"/>
              </a:rPr>
              <a:t>년 比 </a:t>
            </a:r>
            <a:r>
              <a:rPr lang="en-US" altLang="ko-KR" sz="1100" b="1" dirty="0">
                <a:latin typeface="+mn-ea"/>
                <a:ea typeface="+mn-ea"/>
              </a:rPr>
              <a:t>20</a:t>
            </a:r>
            <a:r>
              <a:rPr lang="ko-KR" altLang="en-US" sz="1100" b="1" dirty="0">
                <a:latin typeface="+mn-ea"/>
                <a:ea typeface="+mn-ea"/>
              </a:rPr>
              <a:t>년 점유율 점수 차이 </a:t>
            </a:r>
            <a:r>
              <a:rPr lang="en-US" altLang="ko-KR" sz="1100" b="1" dirty="0">
                <a:latin typeface="+mn-ea"/>
                <a:ea typeface="+mn-ea"/>
              </a:rPr>
              <a:t>– (21</a:t>
            </a:r>
            <a:r>
              <a:rPr lang="ko-KR" altLang="en-US" sz="1100" b="1" dirty="0">
                <a:latin typeface="+mn-ea"/>
                <a:ea typeface="+mn-ea"/>
              </a:rPr>
              <a:t>년 </a:t>
            </a:r>
            <a:r>
              <a:rPr lang="en-US" altLang="ko-KR" sz="1100" b="1" dirty="0">
                <a:latin typeface="+mn-ea"/>
                <a:ea typeface="+mn-ea"/>
              </a:rPr>
              <a:t>CAPA </a:t>
            </a:r>
            <a:r>
              <a:rPr lang="ko-KR" altLang="en-US" sz="1100" b="1" dirty="0">
                <a:latin typeface="+mn-ea"/>
                <a:ea typeface="+mn-ea"/>
              </a:rPr>
              <a:t>감소 현상</a:t>
            </a:r>
            <a:r>
              <a:rPr lang="en-US" altLang="ko-KR" sz="1100" b="1" dirty="0">
                <a:latin typeface="+mn-ea"/>
                <a:ea typeface="+mn-ea"/>
              </a:rPr>
              <a:t>)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421199" y="4246305"/>
          <a:ext cx="8471281" cy="621583"/>
        </p:xfrm>
        <a:graphic>
          <a:graphicData uri="http://schemas.openxmlformats.org/drawingml/2006/table">
            <a:tbl>
              <a:tblPr/>
              <a:tblGrid>
                <a:gridCol w="12101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2101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101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101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101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2101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21018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815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SPARE PART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고장수리 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성능복원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9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70,368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39,139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11,946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14,052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135,505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63,117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10,091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113,256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944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년예상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134,147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xmlns="" id="{5744B055-2FED-4A82-B809-D2FE6296DF8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65397" y="1196752"/>
          <a:ext cx="8627083" cy="1806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2">
            <a:extLst>
              <a:ext uri="{FF2B5EF4-FFF2-40B4-BE49-F238E27FC236}">
                <a16:creationId xmlns:a16="http://schemas.microsoft.com/office/drawing/2014/main" xmlns="" id="{B848E612-B7F9-4AE2-98E4-86773A4D26B0}"/>
              </a:ext>
            </a:extLst>
          </p:cNvPr>
          <p:cNvSpPr txBox="1"/>
          <p:nvPr/>
        </p:nvSpPr>
        <p:spPr>
          <a:xfrm>
            <a:off x="4860032" y="930646"/>
            <a:ext cx="1338101" cy="430887"/>
          </a:xfrm>
          <a:prstGeom prst="rect">
            <a:avLst/>
          </a:prstGeom>
          <a:solidFill>
            <a:srgbClr val="ED7D31">
              <a:alpha val="50000"/>
            </a:srgbClr>
          </a:solidFill>
          <a:ln>
            <a:noFill/>
          </a:ln>
          <a:effectLst/>
        </p:spPr>
        <p:txBody>
          <a:bodyPr wrap="square" rtlCol="0" anchor="t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물량감소</a:t>
            </a:r>
            <a:r>
              <a:rPr lang="en-US" altLang="ko-KR" kern="0" dirty="0">
                <a:solidFill>
                  <a:sysClr val="window" lastClr="FFFFFF"/>
                </a:solidFill>
                <a:latin typeface="Calibri"/>
                <a:ea typeface="맑은 고딕" panose="020B0503020000020004" pitchFamily="50" charset="-127"/>
              </a:rPr>
              <a:t>,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설비이관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현장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Layout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변경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2758" y="3955285"/>
            <a:ext cx="4319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2. SPARE PART /</a:t>
            </a:r>
            <a:r>
              <a:rPr lang="ko-KR" altLang="en-US" sz="1100" b="1" dirty="0">
                <a:latin typeface="+mj-ea"/>
                <a:ea typeface="+mj-ea"/>
              </a:rPr>
              <a:t>유지보수 비용</a:t>
            </a:r>
            <a:r>
              <a:rPr lang="en-US" altLang="ko-KR" sz="1100" b="1" dirty="0">
                <a:latin typeface="+mj-ea"/>
                <a:ea typeface="+mj-ea"/>
              </a:rPr>
              <a:t>.( </a:t>
            </a:r>
            <a:r>
              <a:rPr lang="ko-KR" altLang="en-US" sz="1100" b="1" dirty="0">
                <a:latin typeface="+mj-ea"/>
                <a:ea typeface="+mj-ea"/>
              </a:rPr>
              <a:t>비용 사용 현황 및 </a:t>
            </a:r>
            <a:r>
              <a:rPr lang="en-US" altLang="ko-KR" sz="1100" b="1" dirty="0">
                <a:latin typeface="+mj-ea"/>
                <a:ea typeface="+mj-ea"/>
              </a:rPr>
              <a:t>21</a:t>
            </a:r>
            <a:r>
              <a:rPr lang="ko-KR" altLang="en-US" sz="1100" b="1" dirty="0">
                <a:latin typeface="+mj-ea"/>
                <a:ea typeface="+mj-ea"/>
              </a:rPr>
              <a:t>년 예산안</a:t>
            </a:r>
            <a:r>
              <a:rPr lang="en-US" altLang="ko-KR" sz="1100" b="1" dirty="0">
                <a:latin typeface="+mj-ea"/>
                <a:ea typeface="+mj-ea"/>
              </a:rPr>
              <a:t>)</a:t>
            </a:r>
            <a:r>
              <a:rPr lang="ko-KR" altLang="en-US" sz="11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1533" y="5002764"/>
            <a:ext cx="3428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 </a:t>
            </a:r>
            <a:r>
              <a:rPr lang="ko-KR" altLang="en-US" sz="1100" b="1" dirty="0">
                <a:latin typeface="+mj-ea"/>
                <a:ea typeface="+mj-ea"/>
              </a:rPr>
              <a:t>제조</a:t>
            </a:r>
            <a:r>
              <a:rPr lang="en-US" altLang="ko-KR" sz="1100" b="1" dirty="0">
                <a:latin typeface="+mj-ea"/>
                <a:ea typeface="+mj-ea"/>
              </a:rPr>
              <a:t>1</a:t>
            </a:r>
            <a:r>
              <a:rPr lang="ko-KR" altLang="en-US" sz="1100" b="1" dirty="0">
                <a:latin typeface="+mj-ea"/>
                <a:ea typeface="+mj-ea"/>
              </a:rPr>
              <a:t>팀 점당 가공비 관리 방향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2170" y="2933177"/>
            <a:ext cx="8113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j-ea"/>
                <a:ea typeface="+mj-ea"/>
              </a:rPr>
              <a:t>※ </a:t>
            </a:r>
            <a:r>
              <a:rPr lang="ko-KR" altLang="en-US" sz="1000" dirty="0" smtClean="0">
                <a:latin typeface="+mj-ea"/>
                <a:ea typeface="+mj-ea"/>
              </a:rPr>
              <a:t>운영 점수 </a:t>
            </a:r>
            <a:r>
              <a:rPr lang="en-US" altLang="ko-KR" sz="1000" dirty="0">
                <a:latin typeface="+mj-ea"/>
                <a:ea typeface="+mj-ea"/>
              </a:rPr>
              <a:t>37.6% </a:t>
            </a:r>
            <a:r>
              <a:rPr lang="ko-KR" altLang="en-US" sz="1000" dirty="0">
                <a:latin typeface="+mj-ea"/>
                <a:ea typeface="+mj-ea"/>
              </a:rPr>
              <a:t>감소 </a:t>
            </a:r>
            <a:r>
              <a:rPr lang="en-US" altLang="ko-KR" sz="1000" dirty="0">
                <a:latin typeface="+mj-ea"/>
                <a:ea typeface="+mj-ea"/>
              </a:rPr>
              <a:t>/ 19</a:t>
            </a:r>
            <a:r>
              <a:rPr lang="ko-KR" altLang="en-US" sz="1000" dirty="0">
                <a:latin typeface="+mj-ea"/>
                <a:ea typeface="+mj-ea"/>
              </a:rPr>
              <a:t>년 </a:t>
            </a:r>
            <a:r>
              <a:rPr lang="en-US" altLang="ko-KR" sz="1000" dirty="0">
                <a:latin typeface="+mj-ea"/>
                <a:ea typeface="+mj-ea"/>
              </a:rPr>
              <a:t>CAPA </a:t>
            </a:r>
            <a:r>
              <a:rPr lang="ko-KR" altLang="en-US" sz="1000" dirty="0">
                <a:latin typeface="+mj-ea"/>
                <a:ea typeface="+mj-ea"/>
              </a:rPr>
              <a:t>월</a:t>
            </a:r>
            <a:r>
              <a:rPr lang="en-US" altLang="ko-KR" sz="1000" dirty="0" smtClean="0">
                <a:latin typeface="+mj-ea"/>
                <a:ea typeface="+mj-ea"/>
              </a:rPr>
              <a:t>: 410,420,353 </a:t>
            </a:r>
            <a:r>
              <a:rPr lang="en-US" altLang="ko-KR" sz="1000" dirty="0">
                <a:latin typeface="+mj-ea"/>
                <a:ea typeface="+mj-ea"/>
              </a:rPr>
              <a:t>20</a:t>
            </a:r>
            <a:r>
              <a:rPr lang="ko-KR" altLang="en-US" sz="1000" dirty="0">
                <a:latin typeface="+mj-ea"/>
                <a:ea typeface="+mj-ea"/>
              </a:rPr>
              <a:t>년 </a:t>
            </a:r>
            <a:r>
              <a:rPr lang="en-US" altLang="ko-KR" sz="1000" dirty="0">
                <a:latin typeface="+mj-ea"/>
                <a:ea typeface="+mj-ea"/>
              </a:rPr>
              <a:t>CAPA </a:t>
            </a:r>
            <a:r>
              <a:rPr lang="ko-KR" altLang="en-US" sz="1000" dirty="0">
                <a:latin typeface="+mj-ea"/>
                <a:ea typeface="+mj-ea"/>
              </a:rPr>
              <a:t>월 </a:t>
            </a:r>
            <a:r>
              <a:rPr lang="en-US" altLang="ko-KR" sz="1000" dirty="0">
                <a:latin typeface="+mj-ea"/>
                <a:ea typeface="+mj-ea"/>
              </a:rPr>
              <a:t>"314,985,059"  19</a:t>
            </a:r>
            <a:r>
              <a:rPr lang="ko-KR" altLang="en-US" sz="1000" dirty="0">
                <a:latin typeface="+mj-ea"/>
                <a:ea typeface="+mj-ea"/>
              </a:rPr>
              <a:t>년 比 </a:t>
            </a:r>
            <a:r>
              <a:rPr lang="en-US" altLang="ko-KR" sz="1000" dirty="0">
                <a:latin typeface="+mj-ea"/>
                <a:ea typeface="+mj-ea"/>
              </a:rPr>
              <a:t>20</a:t>
            </a:r>
            <a:r>
              <a:rPr lang="ko-KR" altLang="en-US" sz="1000" dirty="0">
                <a:latin typeface="+mj-ea"/>
                <a:ea typeface="+mj-ea"/>
              </a:rPr>
              <a:t>년 </a:t>
            </a:r>
            <a:r>
              <a:rPr lang="en-US" altLang="ko-KR" sz="1000" dirty="0">
                <a:latin typeface="+mj-ea"/>
                <a:ea typeface="+mj-ea"/>
              </a:rPr>
              <a:t>CAPA 23% </a:t>
            </a:r>
            <a:r>
              <a:rPr lang="ko-KR" altLang="en-US" sz="1000" dirty="0">
                <a:latin typeface="+mj-ea"/>
                <a:ea typeface="+mj-ea"/>
              </a:rPr>
              <a:t>감소</a:t>
            </a:r>
            <a:r>
              <a:rPr lang="en-US" altLang="ko-KR" sz="1000" dirty="0">
                <a:latin typeface="+mj-ea"/>
                <a:ea typeface="+mj-ea"/>
              </a:rPr>
              <a:t>.</a:t>
            </a:r>
          </a:p>
          <a:p>
            <a:r>
              <a:rPr lang="en-US" altLang="ko-KR" sz="1000" dirty="0">
                <a:latin typeface="+mj-ea"/>
                <a:ea typeface="+mj-ea"/>
              </a:rPr>
              <a:t>※ </a:t>
            </a:r>
            <a:r>
              <a:rPr lang="ko-KR" altLang="en-US" sz="1000" dirty="0">
                <a:latin typeface="+mj-ea"/>
                <a:ea typeface="+mj-ea"/>
              </a:rPr>
              <a:t>전년비 </a:t>
            </a:r>
            <a:r>
              <a:rPr lang="en-US" altLang="ko-KR" sz="1000" dirty="0">
                <a:latin typeface="+mj-ea"/>
                <a:ea typeface="+mj-ea"/>
              </a:rPr>
              <a:t>20</a:t>
            </a:r>
            <a:r>
              <a:rPr lang="ko-KR" altLang="en-US" sz="1000" dirty="0">
                <a:latin typeface="+mj-ea"/>
                <a:ea typeface="+mj-ea"/>
              </a:rPr>
              <a:t>년 제조</a:t>
            </a:r>
            <a:r>
              <a:rPr lang="en-US" altLang="ko-KR" sz="1000" dirty="0">
                <a:latin typeface="+mj-ea"/>
                <a:ea typeface="+mj-ea"/>
              </a:rPr>
              <a:t>1 </a:t>
            </a:r>
            <a:r>
              <a:rPr lang="ko-KR" altLang="en-US" sz="1000" dirty="0">
                <a:latin typeface="+mj-ea"/>
                <a:ea typeface="+mj-ea"/>
              </a:rPr>
              <a:t>노무비 </a:t>
            </a:r>
            <a:r>
              <a:rPr lang="en-US" altLang="ko-KR" sz="1000" dirty="0">
                <a:latin typeface="+mj-ea"/>
                <a:ea typeface="+mj-ea"/>
              </a:rPr>
              <a:t>-17.9% </a:t>
            </a:r>
            <a:r>
              <a:rPr lang="ko-KR" altLang="en-US" sz="1000" dirty="0">
                <a:latin typeface="+mj-ea"/>
                <a:ea typeface="+mj-ea"/>
              </a:rPr>
              <a:t>감소</a:t>
            </a:r>
            <a:r>
              <a:rPr lang="en-US" altLang="ko-KR" sz="1000" dirty="0">
                <a:latin typeface="+mj-ea"/>
                <a:ea typeface="+mj-ea"/>
              </a:rPr>
              <a:t>/</a:t>
            </a:r>
            <a:r>
              <a:rPr lang="ko-KR" altLang="en-US" sz="1000" dirty="0">
                <a:latin typeface="+mj-ea"/>
                <a:ea typeface="+mj-ea"/>
              </a:rPr>
              <a:t> 임금 </a:t>
            </a:r>
            <a:r>
              <a:rPr lang="ko-KR" altLang="en-US" sz="1000" dirty="0" err="1">
                <a:latin typeface="+mj-ea"/>
                <a:ea typeface="+mj-ea"/>
              </a:rPr>
              <a:t>인상율</a:t>
            </a:r>
            <a:r>
              <a:rPr lang="ko-KR" altLang="en-US" sz="1000" dirty="0">
                <a:latin typeface="+mj-ea"/>
                <a:ea typeface="+mj-ea"/>
              </a:rPr>
              <a:t> </a:t>
            </a:r>
            <a:r>
              <a:rPr lang="en-US" altLang="ko-KR" sz="1000" dirty="0">
                <a:latin typeface="+mj-ea"/>
                <a:ea typeface="+mj-ea"/>
              </a:rPr>
              <a:t>5.3%▲ / 19</a:t>
            </a:r>
            <a:r>
              <a:rPr lang="ko-KR" altLang="en-US" sz="1000" dirty="0">
                <a:latin typeface="+mj-ea"/>
                <a:ea typeface="+mj-ea"/>
              </a:rPr>
              <a:t>년 比 </a:t>
            </a:r>
            <a:r>
              <a:rPr lang="en-US" altLang="ko-KR" sz="1000" dirty="0">
                <a:latin typeface="+mj-ea"/>
                <a:ea typeface="+mj-ea"/>
              </a:rPr>
              <a:t>20</a:t>
            </a:r>
            <a:r>
              <a:rPr lang="ko-KR" altLang="en-US" sz="1000" dirty="0">
                <a:latin typeface="+mj-ea"/>
                <a:ea typeface="+mj-ea"/>
              </a:rPr>
              <a:t>년 인원</a:t>
            </a:r>
            <a:r>
              <a:rPr lang="en-US" altLang="ko-KR" sz="1000" dirty="0">
                <a:latin typeface="+mj-ea"/>
                <a:ea typeface="+mj-ea"/>
              </a:rPr>
              <a:t>18% </a:t>
            </a:r>
            <a:r>
              <a:rPr lang="ko-KR" altLang="en-US" sz="1000" dirty="0">
                <a:latin typeface="+mj-ea"/>
                <a:ea typeface="+mj-ea"/>
              </a:rPr>
              <a:t>감소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65397" y="5032174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/>
          </p:nvPr>
        </p:nvGraphicFramePr>
        <p:xfrm>
          <a:off x="455904" y="5264374"/>
          <a:ext cx="8490093" cy="886595"/>
        </p:xfrm>
        <a:graphic>
          <a:graphicData uri="http://schemas.openxmlformats.org/drawingml/2006/table">
            <a:tbl>
              <a:tblPr/>
              <a:tblGrid>
                <a:gridCol w="497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558062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720077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</a:tblGrid>
              <a:tr h="1773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직간접구분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77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년예상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설비직접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659M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870M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713M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654M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710M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767M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784M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722M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673M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632M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8,610,265,233 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77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설비간접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380M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377M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410M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409M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451M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416M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389M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365M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4,982,896,985 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731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설비직접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73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설비간접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135" marR="5135" marT="513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525123" y="6150967"/>
            <a:ext cx="8367355" cy="246221"/>
          </a:xfrm>
          <a:prstGeom prst="rect">
            <a:avLst/>
          </a:prstGeom>
          <a:gradFill flip="none" rotWithShape="1">
            <a:gsLst>
              <a:gs pos="0">
                <a:srgbClr val="F79646">
                  <a:lumMod val="5000"/>
                  <a:lumOff val="95000"/>
                  <a:alpha val="7000"/>
                </a:srgbClr>
              </a:gs>
              <a:gs pos="74000">
                <a:srgbClr val="F79646">
                  <a:lumMod val="45000"/>
                  <a:lumOff val="55000"/>
                </a:srgbClr>
              </a:gs>
              <a:gs pos="83000">
                <a:srgbClr val="F79646">
                  <a:lumMod val="45000"/>
                  <a:lumOff val="55000"/>
                </a:srgbClr>
              </a:gs>
              <a:gs pos="100000">
                <a:srgbClr val="F79646">
                  <a:lumMod val="30000"/>
                  <a:lumOff val="7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※ 21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년도 예상운영 물량 기준 설비능력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CAPA 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향상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개선 활동 추진 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→ </a:t>
            </a:r>
            <a:r>
              <a:rPr lang="en-US" altLang="ko-KR" sz="1000" b="1" dirty="0">
                <a:solidFill>
                  <a:srgbClr val="0000FF"/>
                </a:solidFill>
                <a:latin typeface="+mj-ea"/>
                <a:ea typeface="+mj-ea"/>
              </a:rPr>
              <a:t>OVER TIME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자제 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→ 노무비 절감 활동 및 월별 비용 관리 진행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DD10AD6C-4EBA-4806-9B33-4A191AD9C4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1560" y="3394977"/>
          <a:ext cx="5181600" cy="459790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xmlns="" val="51834787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6260971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34370881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71513655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29913422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xmlns="" val="1546260098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xmlns="" val="9840285"/>
                    </a:ext>
                  </a:extLst>
                </a:gridCol>
              </a:tblGrid>
              <a:tr h="28304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LODING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횟수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7629249"/>
                  </a:ext>
                </a:extLst>
              </a:tr>
              <a:tr h="1759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158,009,440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5623177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3A95024-6E38-43D2-814E-E4FC9551A100}"/>
              </a:ext>
            </a:extLst>
          </p:cNvPr>
          <p:cNvSpPr txBox="1"/>
          <p:nvPr/>
        </p:nvSpPr>
        <p:spPr>
          <a:xfrm>
            <a:off x="5793160" y="3455248"/>
            <a:ext cx="3168352" cy="40011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81000">
                <a:schemeClr val="accent6">
                  <a:lumMod val="45000"/>
                  <a:lumOff val="55000"/>
                  <a:alpha val="56000"/>
                </a:schemeClr>
              </a:gs>
              <a:gs pos="9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algn="ctr"/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※ 20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년 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SMD </a:t>
            </a:r>
            <a:r>
              <a:rPr lang="ko-KR" altLang="en-US" sz="1000" b="0" i="0" u="none" strike="noStrike" dirty="0" smtClean="0">
                <a:solidFill>
                  <a:srgbClr val="000000"/>
                </a:solidFill>
                <a:effectLst/>
                <a:latin typeface="+mn-ea"/>
                <a:ea typeface="+mn-ea"/>
              </a:rPr>
              <a:t>보유 </a:t>
            </a:r>
            <a:r>
              <a:rPr lang="en-US" altLang="ko-KR" sz="1000" b="0" i="0" u="none" strike="noStrike" dirty="0" smtClean="0">
                <a:solidFill>
                  <a:srgbClr val="000000"/>
                </a:solidFill>
                <a:effectLst/>
                <a:latin typeface="+mn-ea"/>
                <a:ea typeface="+mn-ea"/>
              </a:rPr>
              <a:t>CAPA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대비 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21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년도 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CAPA 4.4% </a:t>
            </a:r>
            <a:endParaRPr lang="en-US" altLang="ko-KR" sz="1000" b="0" i="0" u="none" strike="noStrike" dirty="0" smtClean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algn="ctr"/>
            <a:r>
              <a:rPr lang="ko-KR" altLang="en-US" sz="1000" b="0" i="0" u="none" strike="noStrike" dirty="0" smtClean="0">
                <a:solidFill>
                  <a:srgbClr val="000000"/>
                </a:solidFill>
                <a:effectLst/>
                <a:latin typeface="+mn-ea"/>
                <a:ea typeface="+mn-ea"/>
              </a:rPr>
              <a:t>감소 예상</a:t>
            </a:r>
            <a:endParaRPr lang="ko-KR" altLang="en-US" sz="1000" dirty="0">
              <a:latin typeface="+mn-ea"/>
              <a:ea typeface="+mn-ea"/>
            </a:endParaRPr>
          </a:p>
        </p:txBody>
      </p:sp>
      <p:sp>
        <p:nvSpPr>
          <p:cNvPr id="20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b="1" kern="0" dirty="0" smtClean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▣ 자동화 공정 점당 가공비 상승원인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9136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4" y="813867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유실 개선 진행 방향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0112" y="1121648"/>
          <a:ext cx="8734376" cy="2912213"/>
        </p:xfrm>
        <a:graphic>
          <a:graphicData uri="http://schemas.openxmlformats.org/drawingml/2006/table">
            <a:tbl>
              <a:tblPr/>
              <a:tblGrid>
                <a:gridCol w="74148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15074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WORST LINE &amp; MODEL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5501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문제점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LINE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유실 요인 차이점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L.O.B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변화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FEEDER , NOZZLE ,VACUUM)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고장발생 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 별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→ 조정시간 ↑      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55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MODEL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의한 효율 변화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PART Library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미흡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삽입률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  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ADT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 저하 점당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  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63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LINE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 변동성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 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  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5501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방향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유실 요인 세부 분석 운용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MES/Monitoring System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활용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설비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SMPS/UHD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 운용 계획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 운용 최적화 방향 검토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3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MODEL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 및 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LINE</a:t>
                      </a:r>
                    </a:p>
                    <a:p>
                      <a:pPr algn="l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주요개선 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유이차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개선 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노후 설비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Overhaul part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고장예방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매거진 교체 대기 및 컨베어 대기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개선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69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단계별 적용 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흡장착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발생에 의한 유실개선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/SMPS/ADT LINE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배정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운용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공급부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Pallet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파손 및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skip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정상화 관리　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55015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 효과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별 유실감소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LOSS)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 효율 </a:t>
                      </a:r>
                      <a:r>
                        <a:rPr lang="en-US" altLang="ko-KR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[87.8% → 92%]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 효율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[74.1% → 85%]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 효율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[74.3% → 85%]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55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 효율 상승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감소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[12.3%→7.7%]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감소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[25.5%→14.5%]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감소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[25.1%→14.9%]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55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가공비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9,992,381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endParaRPr lang="ko-KR" altLang="en-US" sz="8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“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1,409,804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증가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“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1,759,343</a:t>
                      </a:r>
                      <a:r>
                        <a:rPr lang="en-US" altLang="ko-KR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 </a:t>
                      </a:r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증가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550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057" marR="6057" marT="6057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/>
          </p:nvPr>
        </p:nvGraphicFramePr>
        <p:xfrm>
          <a:off x="251524" y="4138852"/>
          <a:ext cx="4473036" cy="231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직사각형 13"/>
          <p:cNvSpPr/>
          <p:nvPr/>
        </p:nvSpPr>
        <p:spPr>
          <a:xfrm>
            <a:off x="4724560" y="5651671"/>
            <a:ext cx="4239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자동화 설비 공정 유실 개선효과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 가동율 향상 → 점당 가공비 절감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운영물량 증가에 따른 효과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생산성 향상 → 설비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CAPA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증가 → 잔업배제 효과 → 노무비 절감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724560" y="4437113"/>
          <a:ext cx="4239929" cy="1247374"/>
        </p:xfrm>
        <a:graphic>
          <a:graphicData uri="http://schemas.openxmlformats.org/drawingml/2006/table">
            <a:tbl>
              <a:tblPr/>
              <a:tblGrid>
                <a:gridCol w="532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120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7626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67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항목 공정 분포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01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RADIAL&gt;AXIAL&gt;SMD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삽입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 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조정시간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01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AXIAL&gt;RADIAL&gt;SMD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IMT PART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마모 및 성능저하 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01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기종변경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AXIAL&gt;RADIAL&gt;SMD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IMT: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클린치 조정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부품교체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,PRINT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B730D4E3-4232-4693-9D8F-690305EA4252}"/>
              </a:ext>
            </a:extLst>
          </p:cNvPr>
          <p:cNvGrpSpPr/>
          <p:nvPr/>
        </p:nvGrpSpPr>
        <p:grpSpPr>
          <a:xfrm>
            <a:off x="4731456" y="4138852"/>
            <a:ext cx="1559330" cy="212438"/>
            <a:chOff x="6049133" y="1050757"/>
            <a:chExt cx="2303243" cy="375728"/>
          </a:xfrm>
          <a:solidFill>
            <a:schemeClr val="bg2">
              <a:lumMod val="50000"/>
            </a:schemeClr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84DD9D5B-5588-4FEA-BA81-71BB0DC9D11A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46A776D-730E-4331-8A91-FCF8B1A5D7A2}"/>
                </a:ext>
              </a:extLst>
            </p:cNvPr>
            <p:cNvSpPr/>
            <p:nvPr/>
          </p:nvSpPr>
          <p:spPr>
            <a:xfrm>
              <a:off x="6049133" y="1079703"/>
              <a:ext cx="2240716" cy="344503"/>
            </a:xfrm>
            <a:prstGeom prst="rect">
              <a:avLst/>
            </a:prstGeom>
            <a:grpFill/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/>
                <a:t>▣ 유실 유형 요점</a:t>
              </a:r>
            </a:p>
          </p:txBody>
        </p:sp>
      </p:grpSp>
      <p:sp>
        <p:nvSpPr>
          <p:cNvPr id="16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b="1" kern="0" dirty="0" smtClean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▣ 자동화 공정 점당 가공비 상승원인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184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4" y="813867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5.</a:t>
            </a:r>
            <a:r>
              <a:rPr 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SMD </a:t>
            </a:r>
            <a:r>
              <a:rPr lang="ko-KR" alt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생산성 향상 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4270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5-1 SMD WORST LINE &amp; MODEL </a:t>
            </a:r>
            <a:r>
              <a:rPr lang="ko-KR" altLang="en-US" sz="1400" b="1" dirty="0">
                <a:latin typeface="+mn-ea"/>
                <a:ea typeface="+mn-ea"/>
              </a:rPr>
              <a:t>유실 개선 과제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77287"/>
              </p:ext>
            </p:extLst>
          </p:nvPr>
        </p:nvGraphicFramePr>
        <p:xfrm>
          <a:off x="263328" y="1229777"/>
          <a:ext cx="8557143" cy="1080120"/>
        </p:xfrm>
        <a:graphic>
          <a:graphicData uri="http://schemas.openxmlformats.org/drawingml/2006/table">
            <a:tbl>
              <a:tblPr/>
              <a:tblGrid>
                <a:gridCol w="5279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636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33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666219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21602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VSMDC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VSMDD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VSMDE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VSMDF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VSMDG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VSMDH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VSMDI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VSMDJ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602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88.6%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87.8%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90.6%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89.6%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86.3%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83.0%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86.6%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160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기종변경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7452320" y="1229777"/>
            <a:ext cx="720080" cy="10801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967314" y="2852937"/>
            <a:ext cx="720080" cy="136782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B0B35C24-7CF0-4FF8-9DDB-A4B52F883C31}"/>
              </a:ext>
            </a:extLst>
          </p:cNvPr>
          <p:cNvGrpSpPr/>
          <p:nvPr/>
        </p:nvGrpSpPr>
        <p:grpSpPr>
          <a:xfrm>
            <a:off x="7820122" y="4561442"/>
            <a:ext cx="1000349" cy="271924"/>
            <a:chOff x="6111660" y="1050757"/>
            <a:chExt cx="741154" cy="375728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EF322D06-711A-42D9-B721-22DFCA56876C}"/>
                </a:ext>
              </a:extLst>
            </p:cNvPr>
            <p:cNvSpPr/>
            <p:nvPr/>
          </p:nvSpPr>
          <p:spPr>
            <a:xfrm>
              <a:off x="6111660" y="1050757"/>
              <a:ext cx="741154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b="1"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C14212C7-398A-4A1C-B4B4-B257AEE7EC6C}"/>
                </a:ext>
              </a:extLst>
            </p:cNvPr>
            <p:cNvSpPr/>
            <p:nvPr/>
          </p:nvSpPr>
          <p:spPr>
            <a:xfrm>
              <a:off x="6111660" y="1081982"/>
              <a:ext cx="741154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latin typeface="+mj-ea"/>
                  <a:ea typeface="+mj-ea"/>
                </a:rPr>
                <a:t>VSMDI-LINE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</p:grpSp>
      <p:cxnSp>
        <p:nvCxnSpPr>
          <p:cNvPr id="7" name="꺾인 연결선 6"/>
          <p:cNvCxnSpPr>
            <a:stCxn id="4" idx="2"/>
          </p:cNvCxnSpPr>
          <p:nvPr/>
        </p:nvCxnSpPr>
        <p:spPr>
          <a:xfrm rot="5400000">
            <a:off x="7288812" y="2329389"/>
            <a:ext cx="543040" cy="504056"/>
          </a:xfrm>
          <a:prstGeom prst="bentConnector3">
            <a:avLst/>
          </a:prstGeom>
          <a:ln w="158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99399" y="2473171"/>
            <a:ext cx="966931" cy="246221"/>
          </a:xfrm>
          <a:prstGeom prst="rect">
            <a:avLst/>
          </a:prstGeom>
          <a:gradFill>
            <a:gsLst>
              <a:gs pos="0">
                <a:srgbClr val="F79646">
                  <a:lumMod val="5000"/>
                  <a:lumOff val="95000"/>
                </a:srgbClr>
              </a:gs>
              <a:gs pos="74000">
                <a:srgbClr val="F79646">
                  <a:lumMod val="45000"/>
                  <a:lumOff val="55000"/>
                </a:srgbClr>
              </a:gs>
              <a:gs pos="83000">
                <a:srgbClr val="F79646">
                  <a:lumMod val="45000"/>
                  <a:lumOff val="55000"/>
                </a:srgbClr>
              </a:gs>
              <a:gs pos="100000">
                <a:srgbClr val="F79646">
                  <a:lumMod val="30000"/>
                  <a:lumOff val="70000"/>
                </a:srgb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+mj-ea"/>
                <a:ea typeface="+mj-ea"/>
              </a:rPr>
              <a:t>WORST LINE</a:t>
            </a:r>
            <a:endParaRPr lang="ko-KR" altLang="en-US" sz="1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9552" y="4828815"/>
            <a:ext cx="3240360" cy="1440160"/>
          </a:xfrm>
          <a:prstGeom prst="rect">
            <a:avLst/>
          </a:prstGeom>
          <a:solidFill>
            <a:schemeClr val="accent6">
              <a:lumMod val="20000"/>
              <a:lumOff val="80000"/>
              <a:alpha val="25000"/>
            </a:schemeClr>
          </a:solidFill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96886DB-CC4B-4D6C-8F27-6202E031B83A}"/>
              </a:ext>
            </a:extLst>
          </p:cNvPr>
          <p:cNvSpPr txBox="1"/>
          <p:nvPr/>
        </p:nvSpPr>
        <p:spPr>
          <a:xfrm>
            <a:off x="245917" y="4523633"/>
            <a:ext cx="2300630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>
                <a:latin typeface="+mn-ea"/>
                <a:ea typeface="+mn-ea"/>
              </a:rPr>
              <a:t>WORST LINE </a:t>
            </a:r>
            <a:r>
              <a:rPr lang="ko-KR" altLang="en-US" sz="1000" b="1" dirty="0">
                <a:solidFill>
                  <a:srgbClr val="0000FF"/>
                </a:solidFill>
                <a:latin typeface="+mn-ea"/>
                <a:ea typeface="+mn-ea"/>
              </a:rPr>
              <a:t>점유율</a:t>
            </a:r>
            <a:r>
              <a:rPr lang="ko-KR" altLang="en-US" sz="1000" b="1" dirty="0">
                <a:latin typeface="+mn-ea"/>
                <a:ea typeface="+mn-ea"/>
              </a:rPr>
              <a:t> 순 개선활동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35" y="2549032"/>
            <a:ext cx="8559526" cy="19874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54" y="4876674"/>
            <a:ext cx="8571719" cy="17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4" y="813867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5.</a:t>
            </a:r>
            <a:r>
              <a:rPr 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SMD</a:t>
            </a:r>
            <a:r>
              <a:rPr lang="ko-KR" alt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생산성 향상 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="" xmlns:a16="http://schemas.microsoft.com/office/drawing/2014/main" id="{411BE2F4-F65F-4806-9735-B334606F1F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46426"/>
              </p:ext>
            </p:extLst>
          </p:nvPr>
        </p:nvGraphicFramePr>
        <p:xfrm>
          <a:off x="611561" y="1218876"/>
          <a:ext cx="8280918" cy="2078459"/>
        </p:xfrm>
        <a:graphic>
          <a:graphicData uri="http://schemas.openxmlformats.org/drawingml/2006/table">
            <a:tbl>
              <a:tblPr/>
              <a:tblGrid>
                <a:gridCol w="920866">
                  <a:extLst>
                    <a:ext uri="{9D8B030D-6E8A-4147-A177-3AD203B41FA5}">
                      <a16:colId xmlns="" xmlns:a16="http://schemas.microsoft.com/office/drawing/2014/main" val="2407327730"/>
                    </a:ext>
                  </a:extLst>
                </a:gridCol>
                <a:gridCol w="1307718">
                  <a:extLst>
                    <a:ext uri="{9D8B030D-6E8A-4147-A177-3AD203B41FA5}">
                      <a16:colId xmlns="" xmlns:a16="http://schemas.microsoft.com/office/drawing/2014/main" val="4177385875"/>
                    </a:ext>
                  </a:extLst>
                </a:gridCol>
                <a:gridCol w="952820">
                  <a:extLst>
                    <a:ext uri="{9D8B030D-6E8A-4147-A177-3AD203B41FA5}">
                      <a16:colId xmlns="" xmlns:a16="http://schemas.microsoft.com/office/drawing/2014/main" val="4050524332"/>
                    </a:ext>
                  </a:extLst>
                </a:gridCol>
                <a:gridCol w="728502">
                  <a:extLst>
                    <a:ext uri="{9D8B030D-6E8A-4147-A177-3AD203B41FA5}">
                      <a16:colId xmlns="" xmlns:a16="http://schemas.microsoft.com/office/drawing/2014/main" val="932826539"/>
                    </a:ext>
                  </a:extLst>
                </a:gridCol>
                <a:gridCol w="728502">
                  <a:extLst>
                    <a:ext uri="{9D8B030D-6E8A-4147-A177-3AD203B41FA5}">
                      <a16:colId xmlns="" xmlns:a16="http://schemas.microsoft.com/office/drawing/2014/main" val="2482850590"/>
                    </a:ext>
                  </a:extLst>
                </a:gridCol>
                <a:gridCol w="728502">
                  <a:extLst>
                    <a:ext uri="{9D8B030D-6E8A-4147-A177-3AD203B41FA5}">
                      <a16:colId xmlns="" xmlns:a16="http://schemas.microsoft.com/office/drawing/2014/main" val="871219204"/>
                    </a:ext>
                  </a:extLst>
                </a:gridCol>
                <a:gridCol w="728502">
                  <a:extLst>
                    <a:ext uri="{9D8B030D-6E8A-4147-A177-3AD203B41FA5}">
                      <a16:colId xmlns="" xmlns:a16="http://schemas.microsoft.com/office/drawing/2014/main" val="1571390878"/>
                    </a:ext>
                  </a:extLst>
                </a:gridCol>
                <a:gridCol w="728502">
                  <a:extLst>
                    <a:ext uri="{9D8B030D-6E8A-4147-A177-3AD203B41FA5}">
                      <a16:colId xmlns="" xmlns:a16="http://schemas.microsoft.com/office/drawing/2014/main" val="1519840729"/>
                    </a:ext>
                  </a:extLst>
                </a:gridCol>
                <a:gridCol w="728502">
                  <a:extLst>
                    <a:ext uri="{9D8B030D-6E8A-4147-A177-3AD203B41FA5}">
                      <a16:colId xmlns="" xmlns:a16="http://schemas.microsoft.com/office/drawing/2014/main" val="3877277163"/>
                    </a:ext>
                  </a:extLst>
                </a:gridCol>
                <a:gridCol w="728502">
                  <a:extLst>
                    <a:ext uri="{9D8B030D-6E8A-4147-A177-3AD203B41FA5}">
                      <a16:colId xmlns="" xmlns:a16="http://schemas.microsoft.com/office/drawing/2014/main" val="3930908002"/>
                    </a:ext>
                  </a:extLst>
                </a:gridCol>
              </a:tblGrid>
              <a:tr h="3046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생산수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실가동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부하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유실시간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가동율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 점유율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99937206"/>
                  </a:ext>
                </a:extLst>
              </a:tr>
              <a:tr h="1963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SADTAS10044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EP-TA200EBE_VE2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15,315,739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539,403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600,265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13,354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69010207"/>
                  </a:ext>
                </a:extLst>
              </a:tr>
              <a:tr h="1963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SADTAS10014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EP-TA50EWE_VE5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6,402,447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154,433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176,396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4,528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87.5%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347513483"/>
                  </a:ext>
                </a:extLst>
              </a:tr>
              <a:tr h="1963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SADTAS10045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EP-TA800JXE_VE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3,142,539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105,290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118,239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3,162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89.0%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544763231"/>
                  </a:ext>
                </a:extLst>
              </a:tr>
              <a:tr h="1963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SADTAS00007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EP-TA800JXE_VE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3,130,532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69,699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79,380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1,865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87.8%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42539025"/>
                  </a:ext>
                </a:extLst>
              </a:tr>
              <a:tr h="1963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SADTAS00009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EP-TA800JBE_VE1.1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3,014,952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64,440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71,836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2,831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89.7%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52579404"/>
                  </a:ext>
                </a:extLst>
              </a:tr>
              <a:tr h="1963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SADTAS10048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EP-TA800JBE_VE1.1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2,989,991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127,073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143,336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5,988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01056611"/>
                  </a:ext>
                </a:extLst>
              </a:tr>
              <a:tr h="1963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SADTAS10038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EP-TA200(EWE)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2,498,910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87,332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102,710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4,237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21263266"/>
                  </a:ext>
                </a:extLst>
              </a:tr>
              <a:tr h="1963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SADTAS00004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EP-TA800_UXE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2,439,973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63,114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78,098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2,888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15.5%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40788741"/>
                  </a:ext>
                </a:extLst>
              </a:tr>
              <a:tr h="1963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8EA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38,935,083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1,210,784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1,370,260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38,853 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88.4%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61.8%</a:t>
                      </a:r>
                    </a:p>
                  </a:txBody>
                  <a:tcPr marL="6770" marR="6770" marT="6770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991623750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501184"/>
              </p:ext>
            </p:extLst>
          </p:nvPr>
        </p:nvGraphicFramePr>
        <p:xfrm>
          <a:off x="611559" y="3478647"/>
          <a:ext cx="8280923" cy="795426"/>
        </p:xfrm>
        <a:graphic>
          <a:graphicData uri="http://schemas.openxmlformats.org/drawingml/2006/table">
            <a:tbl>
              <a:tblPr/>
              <a:tblGrid>
                <a:gridCol w="5541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5169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339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554114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</a:tblGrid>
              <a:tr h="18356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7648" marR="7648" marT="7648" marB="0" anchor="ctr">
                    <a:lnL>
                      <a:noFill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VSMDC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VSMDD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VSMDE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VSMDF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VSMDG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VSMDH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VSMDI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VSMDJ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24.3</a:t>
                      </a:r>
                    </a:p>
                  </a:txBody>
                  <a:tcPr marL="7648" marR="7648" marT="7648" marB="0" anchor="ctr">
                    <a:lnL>
                      <a:noFill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SADTAS10044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EP-TA200EBE_VE2_A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89.59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79.14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82.85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85.98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93.61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89.91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593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7648" marR="7648" marT="7648" marB="0" anchor="ctr">
                    <a:lnL>
                      <a:noFill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SADTAS10014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EP-TA50JWE(EXP)_VE5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80.59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86.42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87.77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87.93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75.66 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48" marR="7648" marT="7648" marB="0" anchor="ctr">
                    <a:lnL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B7B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5" name="연결선: 꺾임 9">
            <a:extLst>
              <a:ext uri="{FF2B5EF4-FFF2-40B4-BE49-F238E27FC236}">
                <a16:creationId xmlns="" xmlns:a16="http://schemas.microsoft.com/office/drawing/2014/main" id="{F4A78F4A-7AB0-4691-8FDE-EA833F5798BA}"/>
              </a:ext>
            </a:extLst>
          </p:cNvPr>
          <p:cNvCxnSpPr>
            <a:cxnSpLocks/>
            <a:stCxn id="13" idx="1"/>
            <a:endCxn id="5" idx="1"/>
          </p:cNvCxnSpPr>
          <p:nvPr/>
        </p:nvCxnSpPr>
        <p:spPr>
          <a:xfrm rot="10800000" flipV="1">
            <a:off x="611560" y="1700808"/>
            <a:ext cx="1" cy="2175552"/>
          </a:xfrm>
          <a:prstGeom prst="bentConnector3">
            <a:avLst>
              <a:gd name="adj1" fmla="val 22860100000"/>
            </a:avLst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11560" y="1484784"/>
            <a:ext cx="8280920" cy="432048"/>
          </a:xfrm>
          <a:prstGeom prst="rect">
            <a:avLst/>
          </a:prstGeom>
          <a:noFill/>
          <a:ln w="222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611559" y="4616547"/>
            <a:ext cx="4896545" cy="1764781"/>
            <a:chOff x="0" y="0"/>
            <a:chExt cx="5728742" cy="1076325"/>
          </a:xfrm>
        </p:grpSpPr>
        <p:sp>
          <p:nvSpPr>
            <p:cNvPr id="29" name="Rectangle 15" descr="좁은 수평선"/>
            <p:cNvSpPr>
              <a:spLocks noChangeArrowheads="1"/>
            </p:cNvSpPr>
            <p:nvPr/>
          </p:nvSpPr>
          <p:spPr bwMode="auto">
            <a:xfrm>
              <a:off x="0" y="0"/>
              <a:ext cx="339832" cy="10763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b="1">
                  <a:solidFill>
                    <a:prstClr val="black"/>
                  </a:solidFill>
                  <a:latin typeface="+mn-ea"/>
                </a:rPr>
                <a:t>항 목</a:t>
              </a:r>
              <a:endParaRPr kumimoji="1" lang="en-US" altLang="ko-KR" b="1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1979258" y="255155"/>
              <a:ext cx="3749484" cy="248426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1000" b="1" baseline="0" dirty="0">
                  <a:solidFill>
                    <a:srgbClr val="FF0000"/>
                  </a:solidFill>
                  <a:latin typeface="+mn-ea"/>
                </a:rPr>
                <a:t>자재교환 </a:t>
              </a:r>
              <a:r>
                <a:rPr kumimoji="1" lang="en-US" altLang="ko-KR" sz="1000" b="1" baseline="0" dirty="0">
                  <a:solidFill>
                    <a:srgbClr val="FF0000"/>
                  </a:solidFill>
                  <a:latin typeface="+mn-ea"/>
                </a:rPr>
                <a:t>/ </a:t>
              </a:r>
              <a:r>
                <a:rPr kumimoji="1" lang="ko-KR" altLang="en-US" sz="1000" b="1" baseline="0" dirty="0">
                  <a:solidFill>
                    <a:srgbClr val="FF0000"/>
                  </a:solidFill>
                  <a:latin typeface="+mn-ea"/>
                </a:rPr>
                <a:t>흡장착 </a:t>
              </a:r>
              <a:r>
                <a:rPr kumimoji="1" lang="en-US" altLang="ko-KR" sz="1000" b="1" baseline="0" dirty="0">
                  <a:solidFill>
                    <a:srgbClr val="FF0000"/>
                  </a:solidFill>
                  <a:latin typeface="+mn-ea"/>
                </a:rPr>
                <a:t>/ L.O.B / OP </a:t>
              </a:r>
              <a:r>
                <a:rPr kumimoji="1" lang="ko-KR" altLang="en-US" sz="1000" b="1" baseline="0" dirty="0">
                  <a:solidFill>
                    <a:srgbClr val="FF0000"/>
                  </a:solidFill>
                  <a:latin typeface="+mn-ea"/>
                </a:rPr>
                <a:t>역량 </a:t>
              </a:r>
              <a:r>
                <a:rPr kumimoji="1" lang="ko-KR" altLang="en-US" sz="1000" b="1" dirty="0">
                  <a:solidFill>
                    <a:srgbClr val="FF0000"/>
                  </a:solidFill>
                  <a:latin typeface="+mn-ea"/>
                </a:rPr>
                <a:t> </a:t>
              </a:r>
            </a:p>
          </p:txBody>
        </p:sp>
        <p:sp>
          <p:nvSpPr>
            <p:cNvPr id="31" name="Rectangle 15"/>
            <p:cNvSpPr>
              <a:spLocks noChangeArrowheads="1"/>
            </p:cNvSpPr>
            <p:nvPr/>
          </p:nvSpPr>
          <p:spPr bwMode="auto">
            <a:xfrm>
              <a:off x="1979258" y="812447"/>
              <a:ext cx="3749484" cy="248426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다 품종 </a:t>
              </a:r>
              <a:r>
                <a:rPr kumimoji="1" lang="en-US" altLang="ko-KR" sz="9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LINE / </a:t>
              </a:r>
              <a:r>
                <a:rPr kumimoji="1" lang="ko-KR" alt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주력 </a:t>
              </a:r>
              <a:r>
                <a:rPr kumimoji="1" lang="en-US" altLang="ko-KR" sz="9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MODEL / FEEDER</a:t>
              </a:r>
              <a:r>
                <a:rPr kumimoji="1" lang="en-US" altLang="ko-KR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부품 교체 </a:t>
              </a:r>
              <a:r>
                <a:rPr kumimoji="1" lang="en-US" altLang="ko-KR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 PRINT SETTING</a:t>
              </a:r>
              <a:r>
                <a:rPr kumimoji="1" lang="ko-KR" altLang="en-US" sz="9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</a:p>
          </p:txBody>
        </p:sp>
        <p:cxnSp>
          <p:nvCxnSpPr>
            <p:cNvPr id="32" name="AutoShape 129"/>
            <p:cNvCxnSpPr>
              <a:cxnSpLocks noChangeShapeType="1"/>
              <a:stCxn id="34" idx="3"/>
              <a:endCxn id="31" idx="1"/>
            </p:cNvCxnSpPr>
            <p:nvPr/>
          </p:nvCxnSpPr>
          <p:spPr bwMode="auto">
            <a:xfrm>
              <a:off x="1541882" y="934716"/>
              <a:ext cx="437376" cy="1944"/>
            </a:xfrm>
            <a:prstGeom prst="straightConnector1">
              <a:avLst/>
            </a:prstGeom>
            <a:ln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15"/>
            <p:cNvSpPr>
              <a:spLocks noChangeArrowheads="1"/>
            </p:cNvSpPr>
            <p:nvPr/>
          </p:nvSpPr>
          <p:spPr bwMode="auto">
            <a:xfrm>
              <a:off x="464818" y="256133"/>
              <a:ext cx="1077064" cy="247155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75000"/>
              </a:pPr>
              <a:r>
                <a:rPr lang="ko-KR" altLang="en-US" sz="1000" b="1" dirty="0">
                  <a:solidFill>
                    <a:srgbClr val="FF0000"/>
                  </a:solidFill>
                  <a:latin typeface="+mn-ea"/>
                </a:rPr>
                <a:t>순간정지</a:t>
              </a:r>
              <a:endParaRPr lang="en-US" altLang="ko-KR" sz="1000" b="1" dirty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34" name="Rectangle 15"/>
            <p:cNvSpPr>
              <a:spLocks noChangeArrowheads="1"/>
            </p:cNvSpPr>
            <p:nvPr/>
          </p:nvSpPr>
          <p:spPr bwMode="auto">
            <a:xfrm>
              <a:off x="464818" y="811138"/>
              <a:ext cx="1077064" cy="247155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75000"/>
              </a:pPr>
              <a:r>
                <a:rPr lang="ko-KR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기종변경</a:t>
              </a:r>
              <a:endParaRPr lang="en-US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5" name="Rectangle 15"/>
            <p:cNvSpPr>
              <a:spLocks noChangeArrowheads="1"/>
            </p:cNvSpPr>
            <p:nvPr/>
          </p:nvSpPr>
          <p:spPr bwMode="auto">
            <a:xfrm>
              <a:off x="1979258" y="535067"/>
              <a:ext cx="3749484" cy="248426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PRINT </a:t>
              </a:r>
              <a:r>
                <a:rPr kumimoji="1" lang="ko-KR" altLang="en-US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조정 </a:t>
              </a:r>
              <a:r>
                <a:rPr kumimoji="1" lang="en-US" altLang="ko-KR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 ERROR &amp; </a:t>
              </a:r>
              <a:r>
                <a:rPr kumimoji="1" lang="ko-KR" altLang="en-US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불량 조치 </a:t>
              </a:r>
              <a:r>
                <a:rPr kumimoji="1" lang="en-US" altLang="ko-KR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/ MOUNTER </a:t>
              </a:r>
              <a:r>
                <a:rPr kumimoji="1" lang="ko-KR" altLang="en-US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수정</a:t>
              </a:r>
              <a:r>
                <a:rPr kumimoji="1" lang="en-US" altLang="ko-KR" sz="900" b="1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endParaRPr kumimoji="1" lang="ko-KR" altLang="en-US" sz="9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1979258" y="0"/>
              <a:ext cx="3749484" cy="222179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1000" b="1">
                  <a:solidFill>
                    <a:prstClr val="black"/>
                  </a:solidFill>
                  <a:latin typeface="+mn-ea"/>
                  <a:cs typeface="Arial" pitchFamily="34" charset="0"/>
                </a:rPr>
                <a:t>SMD </a:t>
              </a:r>
              <a:r>
                <a:rPr kumimoji="1" lang="ko-KR" altLang="en-US" sz="1000" b="1">
                  <a:solidFill>
                    <a:prstClr val="black"/>
                  </a:solidFill>
                  <a:latin typeface="+mn-ea"/>
                  <a:cs typeface="Arial" pitchFamily="34" charset="0"/>
                </a:rPr>
                <a:t>유실 관리 </a:t>
              </a:r>
              <a:r>
                <a:rPr kumimoji="1" lang="en-US" altLang="ko-KR" sz="1000" b="1">
                  <a:solidFill>
                    <a:prstClr val="black"/>
                  </a:solidFill>
                  <a:latin typeface="+mn-ea"/>
                  <a:cs typeface="Arial" pitchFamily="34" charset="0"/>
                </a:rPr>
                <a:t>POINT </a:t>
              </a:r>
              <a:r>
                <a:rPr kumimoji="1" lang="ko-KR" altLang="en-US" sz="1000" b="1">
                  <a:solidFill>
                    <a:prstClr val="black"/>
                  </a:solidFill>
                  <a:latin typeface="+mn-ea"/>
                  <a:cs typeface="Arial" pitchFamily="34" charset="0"/>
                </a:rPr>
                <a:t>선정 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64842" y="856"/>
              <a:ext cx="1077064" cy="223466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/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1000" b="1" dirty="0">
                  <a:solidFill>
                    <a:prstClr val="black"/>
                  </a:solidFill>
                  <a:latin typeface="+mn-ea"/>
                  <a:cs typeface="Arial" pitchFamily="34" charset="0"/>
                </a:rPr>
                <a:t>유실 인자</a:t>
              </a:r>
              <a:endParaRPr kumimoji="1" lang="ko-KR" altLang="en-US" sz="1000" b="1" dirty="0">
                <a:solidFill>
                  <a:prstClr val="black"/>
                </a:solidFill>
                <a:latin typeface="+mn-ea"/>
                <a:cs typeface="Arial" pitchFamily="34" charset="0"/>
              </a:endParaRPr>
            </a:p>
          </p:txBody>
        </p:sp>
        <p:cxnSp>
          <p:nvCxnSpPr>
            <p:cNvPr id="38" name="AutoShape 129"/>
            <p:cNvCxnSpPr>
              <a:cxnSpLocks noChangeShapeType="1"/>
              <a:stCxn id="33" idx="3"/>
              <a:endCxn id="30" idx="1"/>
            </p:cNvCxnSpPr>
            <p:nvPr/>
          </p:nvCxnSpPr>
          <p:spPr bwMode="auto">
            <a:xfrm flipV="1">
              <a:off x="1541882" y="379368"/>
              <a:ext cx="437376" cy="343"/>
            </a:xfrm>
            <a:prstGeom prst="straightConnector1">
              <a:avLst/>
            </a:prstGeom>
            <a:ln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15"/>
            <p:cNvSpPr>
              <a:spLocks noChangeArrowheads="1"/>
            </p:cNvSpPr>
            <p:nvPr/>
          </p:nvSpPr>
          <p:spPr bwMode="auto">
            <a:xfrm>
              <a:off x="464818" y="536355"/>
              <a:ext cx="1077064" cy="247155"/>
            </a:xfrm>
            <a:prstGeom prst="roundRect">
              <a:avLst>
                <a:gd name="adj" fmla="val 9505"/>
              </a:avLst>
            </a:prstGeom>
            <a:ln w="3175">
              <a:solidFill>
                <a:schemeClr val="bg1">
                  <a:lumMod val="75000"/>
                </a:schemeClr>
              </a:solidFill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anchor="ctr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lnSpc>
                  <a:spcPct val="11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4F81BD"/>
                </a:buClr>
                <a:buSzPct val="75000"/>
              </a:pPr>
              <a:r>
                <a:rPr lang="ko-KR" altLang="en-US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설비고장</a:t>
              </a:r>
              <a:endParaRPr lang="en-US" altLang="ko-KR" sz="1000" b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cxnSp>
          <p:nvCxnSpPr>
            <p:cNvPr id="40" name="AutoShape 129"/>
            <p:cNvCxnSpPr>
              <a:cxnSpLocks noChangeShapeType="1"/>
            </p:cNvCxnSpPr>
            <p:nvPr/>
          </p:nvCxnSpPr>
          <p:spPr bwMode="auto">
            <a:xfrm flipV="1">
              <a:off x="1541882" y="674643"/>
              <a:ext cx="437376" cy="343"/>
            </a:xfrm>
            <a:prstGeom prst="straightConnector1">
              <a:avLst/>
            </a:prstGeom>
            <a:ln>
              <a:headEnd/>
              <a:tailEnd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A96886DB-CC4B-4D6C-8F27-6202E031B83A}"/>
              </a:ext>
            </a:extLst>
          </p:cNvPr>
          <p:cNvSpPr txBox="1"/>
          <p:nvPr/>
        </p:nvSpPr>
        <p:spPr>
          <a:xfrm>
            <a:off x="570750" y="4325946"/>
            <a:ext cx="2121093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>
                <a:latin typeface="+mn-ea"/>
                <a:ea typeface="+mn-ea"/>
              </a:rPr>
              <a:t>주요 유실 항목 개선 방향 선정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pSp>
        <p:nvGrpSpPr>
          <p:cNvPr id="27" name="그룹 44">
            <a:extLst>
              <a:ext uri="{FF2B5EF4-FFF2-40B4-BE49-F238E27FC236}">
                <a16:creationId xmlns="" xmlns:a16="http://schemas.microsoft.com/office/drawing/2014/main" id="{2E1E0B8E-634C-467B-A284-03DDEB9F38C3}"/>
              </a:ext>
            </a:extLst>
          </p:cNvPr>
          <p:cNvGrpSpPr>
            <a:grpSpLocks/>
          </p:cNvGrpSpPr>
          <p:nvPr/>
        </p:nvGrpSpPr>
        <p:grpSpPr bwMode="auto">
          <a:xfrm>
            <a:off x="6028437" y="4619277"/>
            <a:ext cx="2816417" cy="1439863"/>
            <a:chOff x="4429125" y="5000624"/>
            <a:chExt cx="4484688" cy="1439864"/>
          </a:xfrm>
        </p:grpSpPr>
        <p:sp>
          <p:nvSpPr>
            <p:cNvPr id="41" name="Rectangle 11">
              <a:extLst>
                <a:ext uri="{FF2B5EF4-FFF2-40B4-BE49-F238E27FC236}">
                  <a16:creationId xmlns="" xmlns:a16="http://schemas.microsoft.com/office/drawing/2014/main" id="{39D66827-A937-4CFF-94C4-F3AEA9D11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7675" y="5000624"/>
              <a:ext cx="3386138" cy="460800"/>
            </a:xfrm>
            <a:prstGeom prst="rect">
              <a:avLst/>
            </a:prstGeom>
            <a:solidFill>
              <a:srgbClr val="DDE6F7"/>
            </a:solidFill>
            <a:ln w="12700">
              <a:solidFill>
                <a:srgbClr val="A1A1D1"/>
              </a:solidFill>
              <a:miter lim="800000"/>
              <a:headEnd/>
              <a:tailEnd type="none" w="sm" len="sm"/>
            </a:ln>
          </p:spPr>
          <p:txBody>
            <a:bodyPr lIns="127115" tIns="63558" rIns="127115" bIns="63558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kumimoji="0" lang="ko-KR" altLang="ko-KR" sz="1100">
                <a:latin typeface="맑은 고딕" panose="020B0503020000020004" pitchFamily="50" charset="-127"/>
                <a:ea typeface="HY울릉도M" pitchFamily="18" charset="-127"/>
              </a:endParaRPr>
            </a:p>
          </p:txBody>
        </p:sp>
        <p:sp>
          <p:nvSpPr>
            <p:cNvPr id="42" name="Rectangle 38">
              <a:extLst>
                <a:ext uri="{FF2B5EF4-FFF2-40B4-BE49-F238E27FC236}">
                  <a16:creationId xmlns="" xmlns:a16="http://schemas.microsoft.com/office/drawing/2014/main" id="{03E16342-A0FE-4DD5-9E22-83193451B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5000624"/>
              <a:ext cx="1093787" cy="442913"/>
            </a:xfrm>
            <a:prstGeom prst="rect">
              <a:avLst/>
            </a:prstGeom>
            <a:ln>
              <a:headEnd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54000" tIns="63558" rIns="54000" bIns="6355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latin typeface="+mj-ea"/>
                  <a:ea typeface="+mj-ea"/>
                </a:rPr>
                <a:t>Step 1.</a:t>
              </a:r>
              <a:endParaRPr kumimoji="0" lang="ko-KR" altLang="ko-KR" sz="1100" dirty="0">
                <a:latin typeface="+mj-ea"/>
                <a:ea typeface="+mj-ea"/>
              </a:endParaRPr>
            </a:p>
          </p:txBody>
        </p:sp>
        <p:sp>
          <p:nvSpPr>
            <p:cNvPr id="43" name="Rectangle 47">
              <a:extLst>
                <a:ext uri="{FF2B5EF4-FFF2-40B4-BE49-F238E27FC236}">
                  <a16:creationId xmlns="" xmlns:a16="http://schemas.microsoft.com/office/drawing/2014/main" id="{6436C108-3A3E-47EE-80BE-B3B105E67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825" y="5046662"/>
              <a:ext cx="3281363" cy="33496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dirty="0">
                  <a:latin typeface="+mj-ea"/>
                  <a:ea typeface="+mj-ea"/>
                </a:rPr>
                <a:t>L.O.B </a:t>
              </a:r>
              <a:r>
                <a:rPr kumimoji="0" lang="ko-KR" altLang="en-US" sz="1000" dirty="0">
                  <a:latin typeface="+mj-ea"/>
                  <a:ea typeface="+mj-ea"/>
                </a:rPr>
                <a:t>편차 관리 및 </a:t>
              </a:r>
              <a:r>
                <a:rPr kumimoji="0" lang="en-US" altLang="ko-KR" sz="1000" dirty="0">
                  <a:latin typeface="+mj-ea"/>
                  <a:ea typeface="+mj-ea"/>
                </a:rPr>
                <a:t>PROCESS </a:t>
              </a:r>
              <a:r>
                <a:rPr kumimoji="0" lang="ko-KR" altLang="en-US" sz="1000" dirty="0">
                  <a:latin typeface="+mj-ea"/>
                  <a:ea typeface="+mj-ea"/>
                </a:rPr>
                <a:t>정립</a:t>
              </a:r>
            </a:p>
          </p:txBody>
        </p:sp>
        <p:sp>
          <p:nvSpPr>
            <p:cNvPr id="44" name="Rectangle 11">
              <a:extLst>
                <a:ext uri="{FF2B5EF4-FFF2-40B4-BE49-F238E27FC236}">
                  <a16:creationId xmlns="" xmlns:a16="http://schemas.microsoft.com/office/drawing/2014/main" id="{13B5E75B-A62F-491C-836F-4C0EB6182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2913" y="5491163"/>
              <a:ext cx="3386137" cy="460800"/>
            </a:xfrm>
            <a:prstGeom prst="rect">
              <a:avLst/>
            </a:prstGeom>
            <a:solidFill>
              <a:srgbClr val="DDE6F7"/>
            </a:solidFill>
            <a:ln w="12700">
              <a:solidFill>
                <a:srgbClr val="A1A1D1"/>
              </a:solidFill>
              <a:miter lim="800000"/>
              <a:headEnd/>
              <a:tailEnd type="none" w="sm" len="sm"/>
            </a:ln>
          </p:spPr>
          <p:txBody>
            <a:bodyPr lIns="127115" tIns="63558" rIns="127115" bIns="63558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kumimoji="0" lang="ko-KR" altLang="ko-KR" sz="1000">
                <a:latin typeface="맑은 고딕" panose="020B0503020000020004" pitchFamily="50" charset="-127"/>
                <a:ea typeface="HY울릉도M" pitchFamily="18" charset="-127"/>
              </a:endParaRPr>
            </a:p>
          </p:txBody>
        </p:sp>
        <p:sp>
          <p:nvSpPr>
            <p:cNvPr id="45" name="Rectangle 38">
              <a:extLst>
                <a:ext uri="{FF2B5EF4-FFF2-40B4-BE49-F238E27FC236}">
                  <a16:creationId xmlns="" xmlns:a16="http://schemas.microsoft.com/office/drawing/2014/main" id="{E8EBC6F6-22DF-4E97-83B9-D46F2DEF9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125" y="5491162"/>
              <a:ext cx="1093788" cy="442912"/>
            </a:xfrm>
            <a:prstGeom prst="rect">
              <a:avLst/>
            </a:prstGeom>
            <a:ln>
              <a:headEnd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54000" tIns="63558" rIns="54000" bIns="6355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latin typeface="+mj-ea"/>
                  <a:ea typeface="+mj-ea"/>
                </a:rPr>
                <a:t>Step 2.</a:t>
              </a:r>
              <a:endParaRPr kumimoji="0" lang="ko-KR" altLang="ko-KR" sz="1100" dirty="0">
                <a:latin typeface="+mj-ea"/>
                <a:ea typeface="+mj-ea"/>
              </a:endParaRPr>
            </a:p>
          </p:txBody>
        </p:sp>
        <p:sp>
          <p:nvSpPr>
            <p:cNvPr id="46" name="Rectangle 47">
              <a:extLst>
                <a:ext uri="{FF2B5EF4-FFF2-40B4-BE49-F238E27FC236}">
                  <a16:creationId xmlns="" xmlns:a16="http://schemas.microsoft.com/office/drawing/2014/main" id="{A3252716-D0E6-4E90-A0A5-81D16F452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0063" y="5537199"/>
              <a:ext cx="3282950" cy="333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latin typeface="+mj-ea"/>
                  <a:ea typeface="+mj-ea"/>
                </a:rPr>
                <a:t>Part D/B </a:t>
              </a:r>
              <a:r>
                <a:rPr kumimoji="0" lang="ko-KR" altLang="en-US" sz="1100" dirty="0">
                  <a:latin typeface="+mj-ea"/>
                  <a:ea typeface="+mj-ea"/>
                </a:rPr>
                <a:t>표준화 관리</a:t>
              </a:r>
              <a:r>
                <a:rPr kumimoji="0" lang="en-US" altLang="ko-KR" sz="1100" dirty="0">
                  <a:latin typeface="+mj-ea"/>
                  <a:ea typeface="+mj-ea"/>
                </a:rPr>
                <a:t>.</a:t>
              </a:r>
            </a:p>
          </p:txBody>
        </p:sp>
        <p:sp>
          <p:nvSpPr>
            <p:cNvPr id="47" name="Rectangle 11">
              <a:extLst>
                <a:ext uri="{FF2B5EF4-FFF2-40B4-BE49-F238E27FC236}">
                  <a16:creationId xmlns="" xmlns:a16="http://schemas.microsoft.com/office/drawing/2014/main" id="{FB8CEE5E-360C-423D-9D31-6678FC7D5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7675" y="5979644"/>
              <a:ext cx="3386138" cy="460800"/>
            </a:xfrm>
            <a:prstGeom prst="rect">
              <a:avLst/>
            </a:prstGeom>
            <a:solidFill>
              <a:srgbClr val="DDE6F7"/>
            </a:solidFill>
            <a:ln w="12700">
              <a:solidFill>
                <a:srgbClr val="A1A1D1"/>
              </a:solidFill>
              <a:miter lim="800000"/>
              <a:headEnd/>
              <a:tailEnd type="none" w="sm" len="sm"/>
            </a:ln>
          </p:spPr>
          <p:txBody>
            <a:bodyPr lIns="127115" tIns="63558" rIns="127115" bIns="63558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kumimoji="0" lang="ko-KR" altLang="ko-KR" sz="1100">
                <a:latin typeface="맑은 고딕" panose="020B0503020000020004" pitchFamily="50" charset="-127"/>
                <a:ea typeface="HY울릉도M" pitchFamily="18" charset="-127"/>
              </a:endParaRPr>
            </a:p>
          </p:txBody>
        </p:sp>
        <p:sp>
          <p:nvSpPr>
            <p:cNvPr id="48" name="Rectangle 38">
              <a:extLst>
                <a:ext uri="{FF2B5EF4-FFF2-40B4-BE49-F238E27FC236}">
                  <a16:creationId xmlns="" xmlns:a16="http://schemas.microsoft.com/office/drawing/2014/main" id="{21E86512-22AE-4277-85E6-7ACCF8534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3888" y="5997575"/>
              <a:ext cx="1093787" cy="442913"/>
            </a:xfrm>
            <a:prstGeom prst="rect">
              <a:avLst/>
            </a:prstGeom>
            <a:ln>
              <a:headEnd/>
              <a:tailEnd type="none" w="sm" len="sm"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54000" tIns="63558" rIns="54000" bIns="63558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dirty="0">
                  <a:latin typeface="+mj-ea"/>
                  <a:ea typeface="+mj-ea"/>
                </a:rPr>
                <a:t>Step 3.</a:t>
              </a:r>
              <a:endParaRPr kumimoji="0" lang="ko-KR" altLang="ko-KR" sz="1100" dirty="0">
                <a:latin typeface="+mj-ea"/>
                <a:ea typeface="+mj-ea"/>
              </a:endParaRPr>
            </a:p>
          </p:txBody>
        </p:sp>
        <p:sp>
          <p:nvSpPr>
            <p:cNvPr id="49" name="Rectangle 47">
              <a:extLst>
                <a:ext uri="{FF2B5EF4-FFF2-40B4-BE49-F238E27FC236}">
                  <a16:creationId xmlns="" xmlns:a16="http://schemas.microsoft.com/office/drawing/2014/main" id="{C161CEEB-4A34-4118-BB42-7969D9DA9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84825" y="6043613"/>
              <a:ext cx="3281363" cy="3333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dirty="0">
                  <a:latin typeface="+mj-ea"/>
                  <a:ea typeface="+mj-ea"/>
                </a:rPr>
                <a:t>속도</a:t>
              </a:r>
              <a:r>
                <a:rPr kumimoji="0" lang="en-US" altLang="ko-KR" sz="1000" dirty="0">
                  <a:latin typeface="+mj-ea"/>
                  <a:ea typeface="+mj-ea"/>
                </a:rPr>
                <a:t>LOSS – </a:t>
              </a:r>
              <a:r>
                <a:rPr kumimoji="0" lang="ko-KR" altLang="en-US" sz="1000" dirty="0" err="1">
                  <a:latin typeface="+mj-ea"/>
                  <a:ea typeface="+mj-ea"/>
                </a:rPr>
                <a:t>흡장착</a:t>
              </a:r>
              <a:r>
                <a:rPr kumimoji="0" lang="ko-KR" altLang="en-US" sz="1000" dirty="0">
                  <a:latin typeface="+mj-ea"/>
                  <a:ea typeface="+mj-ea"/>
                </a:rPr>
                <a:t> 개선</a:t>
              </a:r>
              <a:endParaRPr kumimoji="0" lang="en-US" altLang="ko-KR" sz="1000" dirty="0">
                <a:latin typeface="+mj-ea"/>
                <a:ea typeface="+mj-ea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A96886DB-CC4B-4D6C-8F27-6202E031B83A}"/>
              </a:ext>
            </a:extLst>
          </p:cNvPr>
          <p:cNvSpPr txBox="1"/>
          <p:nvPr/>
        </p:nvSpPr>
        <p:spPr>
          <a:xfrm>
            <a:off x="5959731" y="4325945"/>
            <a:ext cx="1774845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>
                <a:latin typeface="+mn-ea"/>
                <a:ea typeface="+mn-ea"/>
              </a:rPr>
              <a:t>순간정지 중점 개선 활동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28436" y="6149140"/>
            <a:ext cx="2784515" cy="230832"/>
          </a:xfrm>
          <a:prstGeom prst="rect">
            <a:avLst/>
          </a:prstGeom>
          <a:gradFill flip="none" rotWithShape="1">
            <a:gsLst>
              <a:gs pos="0">
                <a:srgbClr val="F79646">
                  <a:lumMod val="5000"/>
                  <a:lumOff val="95000"/>
                  <a:alpha val="7000"/>
                </a:srgbClr>
              </a:gs>
              <a:gs pos="74000">
                <a:srgbClr val="F79646">
                  <a:lumMod val="45000"/>
                  <a:lumOff val="55000"/>
                </a:srgbClr>
              </a:gs>
              <a:gs pos="83000">
                <a:srgbClr val="F79646">
                  <a:lumMod val="45000"/>
                  <a:lumOff val="55000"/>
                </a:srgbClr>
              </a:gs>
              <a:gs pos="100000">
                <a:srgbClr val="F79646">
                  <a:lumMod val="30000"/>
                  <a:lumOff val="7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solidFill>
                  <a:srgbClr val="0000FF"/>
                </a:solidFill>
                <a:latin typeface="+mj-ea"/>
                <a:ea typeface="+mj-ea"/>
              </a:rPr>
              <a:t>20</a:t>
            </a:r>
            <a:r>
              <a:rPr lang="ko-KR" altLang="en-US" sz="900" b="1" dirty="0">
                <a:solidFill>
                  <a:srgbClr val="0000FF"/>
                </a:solidFill>
                <a:latin typeface="+mj-ea"/>
                <a:ea typeface="+mj-ea"/>
              </a:rPr>
              <a:t>년도 </a:t>
            </a:r>
            <a:r>
              <a:rPr lang="en-US" altLang="ko-KR" sz="900" b="1" dirty="0">
                <a:solidFill>
                  <a:srgbClr val="0000FF"/>
                </a:solidFill>
                <a:latin typeface="+mj-ea"/>
                <a:ea typeface="+mj-ea"/>
              </a:rPr>
              <a:t>PM </a:t>
            </a:r>
            <a:r>
              <a:rPr lang="ko-KR" altLang="en-US" sz="900" b="1" dirty="0">
                <a:solidFill>
                  <a:srgbClr val="0000FF"/>
                </a:solidFill>
                <a:latin typeface="+mj-ea"/>
                <a:ea typeface="+mj-ea"/>
              </a:rPr>
              <a:t>중점 활동 유지관리 </a:t>
            </a:r>
            <a:r>
              <a:rPr lang="en-US" altLang="ko-KR" sz="900" b="1" dirty="0">
                <a:solidFill>
                  <a:srgbClr val="0000FF"/>
                </a:solidFill>
                <a:latin typeface="+mj-ea"/>
                <a:ea typeface="+mj-ea"/>
              </a:rPr>
              <a:t>– </a:t>
            </a:r>
            <a:r>
              <a:rPr lang="ko-KR" altLang="en-US" sz="900" b="1" dirty="0">
                <a:solidFill>
                  <a:srgbClr val="0000FF"/>
                </a:solidFill>
                <a:latin typeface="+mj-ea"/>
                <a:ea typeface="+mj-ea"/>
              </a:rPr>
              <a:t>기본 습관화</a:t>
            </a:r>
          </a:p>
        </p:txBody>
      </p:sp>
      <p:cxnSp>
        <p:nvCxnSpPr>
          <p:cNvPr id="4" name="꺾인 연결선 3"/>
          <p:cNvCxnSpPr>
            <a:stCxn id="42" idx="1"/>
            <a:endCxn id="48" idx="1"/>
          </p:cNvCxnSpPr>
          <p:nvPr/>
        </p:nvCxnSpPr>
        <p:spPr>
          <a:xfrm rot="10800000" flipV="1">
            <a:off x="6031428" y="4840734"/>
            <a:ext cx="12700" cy="996950"/>
          </a:xfrm>
          <a:prstGeom prst="bentConnector3">
            <a:avLst>
              <a:gd name="adj1" fmla="val 180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30" idx="3"/>
          </p:cNvCxnSpPr>
          <p:nvPr/>
        </p:nvCxnSpPr>
        <p:spPr>
          <a:xfrm>
            <a:off x="5508104" y="5238572"/>
            <a:ext cx="288032" cy="13464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35" idx="3"/>
            <a:endCxn id="51" idx="1"/>
          </p:cNvCxnSpPr>
          <p:nvPr/>
        </p:nvCxnSpPr>
        <p:spPr>
          <a:xfrm>
            <a:off x="5508104" y="5697526"/>
            <a:ext cx="520332" cy="567030"/>
          </a:xfrm>
          <a:prstGeom prst="bentConnector3">
            <a:avLst>
              <a:gd name="adj1" fmla="val 27835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7709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5-2.</a:t>
            </a:r>
            <a:r>
              <a:rPr lang="ko-KR" altLang="en-US" sz="1400" b="1" dirty="0">
                <a:latin typeface="+mn-ea"/>
                <a:ea typeface="+mn-ea"/>
              </a:rPr>
              <a:t>공정 </a:t>
            </a:r>
            <a:r>
              <a:rPr lang="en-US" altLang="ko-KR" sz="1400" b="1" dirty="0">
                <a:latin typeface="+mn-ea"/>
                <a:ea typeface="+mn-ea"/>
              </a:rPr>
              <a:t>MODEL </a:t>
            </a:r>
            <a:r>
              <a:rPr lang="ko-KR" altLang="en-US" sz="1400" b="1" dirty="0">
                <a:latin typeface="+mn-ea"/>
                <a:ea typeface="+mn-ea"/>
              </a:rPr>
              <a:t>물량 </a:t>
            </a:r>
            <a:r>
              <a:rPr lang="ko-KR" altLang="en-US" sz="1400" b="1" dirty="0" smtClean="0">
                <a:latin typeface="+mn-ea"/>
                <a:ea typeface="+mn-ea"/>
              </a:rPr>
              <a:t>점유율 </a:t>
            </a:r>
            <a:r>
              <a:rPr lang="en-US" altLang="ko-KR" sz="1400" b="1" dirty="0" smtClean="0">
                <a:solidFill>
                  <a:srgbClr val="0000FF"/>
                </a:solidFill>
                <a:latin typeface="+mn-ea"/>
                <a:ea typeface="+mn-ea"/>
              </a:rPr>
              <a:t>Line</a:t>
            </a:r>
            <a:r>
              <a:rPr lang="ko-KR" altLang="en-US" sz="1400" b="1" dirty="0" smtClean="0">
                <a:solidFill>
                  <a:srgbClr val="0000FF"/>
                </a:solidFill>
                <a:latin typeface="+mn-ea"/>
                <a:ea typeface="+mn-ea"/>
              </a:rPr>
              <a:t>별 편차</a:t>
            </a:r>
            <a:r>
              <a:rPr lang="ko-KR" altLang="en-US" sz="1400" b="1" dirty="0" smtClean="0">
                <a:latin typeface="+mn-ea"/>
                <a:ea typeface="+mn-ea"/>
              </a:rPr>
              <a:t> </a:t>
            </a:r>
            <a:r>
              <a:rPr lang="ko-KR" altLang="en-US" sz="1400" b="1" dirty="0">
                <a:latin typeface="+mn-ea"/>
                <a:ea typeface="+mn-ea"/>
              </a:rPr>
              <a:t>기준 개선 </a:t>
            </a:r>
            <a:r>
              <a:rPr lang="en-US" altLang="ko-KR" sz="1400" b="1" dirty="0">
                <a:latin typeface="+mn-ea"/>
                <a:ea typeface="+mn-ea"/>
              </a:rPr>
              <a:t>_ </a:t>
            </a:r>
            <a:r>
              <a:rPr lang="ko-KR" altLang="en-US" sz="1400" dirty="0">
                <a:latin typeface="+mn-ea"/>
                <a:ea typeface="+mn-ea"/>
              </a:rPr>
              <a:t>효율 증가 </a:t>
            </a:r>
            <a:r>
              <a:rPr lang="en-US" altLang="ko-KR" sz="1400" dirty="0">
                <a:latin typeface="+mn-ea"/>
                <a:ea typeface="+mn-ea"/>
              </a:rPr>
              <a:t>POINT BY POINT </a:t>
            </a:r>
            <a:r>
              <a:rPr lang="ko-KR" altLang="en-US" sz="1400" dirty="0">
                <a:latin typeface="+mn-ea"/>
                <a:ea typeface="+mn-ea"/>
              </a:rPr>
              <a:t>개선활동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94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4" y="813867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5.</a:t>
            </a:r>
            <a:r>
              <a:rPr 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SMD</a:t>
            </a:r>
            <a:r>
              <a:rPr lang="ko-KR" alt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생산성 향상 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2137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5-3.</a:t>
            </a:r>
            <a:r>
              <a:rPr lang="ko-KR" altLang="en-US" sz="1400" b="1" dirty="0">
                <a:latin typeface="+mn-ea"/>
                <a:ea typeface="+mn-ea"/>
              </a:rPr>
              <a:t>순간 유실 개선방향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60259" y="1143142"/>
            <a:ext cx="3183661" cy="247761"/>
            <a:chOff x="140678" y="1093007"/>
            <a:chExt cx="2813426" cy="247761"/>
          </a:xfrm>
        </p:grpSpPr>
        <p:grpSp>
          <p:nvGrpSpPr>
            <p:cNvPr id="2" name="그룹 1"/>
            <p:cNvGrpSpPr/>
            <p:nvPr/>
          </p:nvGrpSpPr>
          <p:grpSpPr>
            <a:xfrm>
              <a:off x="140678" y="1093007"/>
              <a:ext cx="2813426" cy="247761"/>
              <a:chOff x="140678" y="1093007"/>
              <a:chExt cx="2813426" cy="247761"/>
            </a:xfrm>
          </p:grpSpPr>
          <p:sp>
            <p:nvSpPr>
              <p:cNvPr id="53" name="Rectangle 11">
                <a:extLst>
                  <a:ext uri="{FF2B5EF4-FFF2-40B4-BE49-F238E27FC236}">
                    <a16:creationId xmlns="" xmlns:a16="http://schemas.microsoft.com/office/drawing/2014/main" id="{39D66827-A937-4CFF-94C4-F3AEA9D1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84" y="1093007"/>
                <a:ext cx="2126520" cy="247761"/>
              </a:xfrm>
              <a:prstGeom prst="rect">
                <a:avLst/>
              </a:prstGeom>
              <a:solidFill>
                <a:srgbClr val="DDE6F7"/>
              </a:solidFill>
              <a:ln w="12700">
                <a:solidFill>
                  <a:srgbClr val="A1A1D1"/>
                </a:solidFill>
                <a:miter lim="800000"/>
                <a:headEnd/>
                <a:tailEnd type="none" w="sm" len="sm"/>
              </a:ln>
            </p:spPr>
            <p:txBody>
              <a:bodyPr lIns="127115" tIns="63558" rIns="127115" bIns="63558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kumimoji="0" lang="ko-KR" altLang="ko-KR" sz="1100">
                  <a:latin typeface="맑은 고딕" panose="020B0503020000020004" pitchFamily="50" charset="-127"/>
                  <a:ea typeface="HY울릉도M" pitchFamily="18" charset="-127"/>
                </a:endParaRPr>
              </a:p>
            </p:txBody>
          </p:sp>
          <p:sp>
            <p:nvSpPr>
              <p:cNvPr id="54" name="Rectangle 38">
                <a:extLst>
                  <a:ext uri="{FF2B5EF4-FFF2-40B4-BE49-F238E27FC236}">
                    <a16:creationId xmlns="" xmlns:a16="http://schemas.microsoft.com/office/drawing/2014/main" id="{03E16342-A0FE-4DD5-9E22-83193451B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78" y="1093008"/>
                <a:ext cx="686906" cy="238144"/>
              </a:xfrm>
              <a:prstGeom prst="rect">
                <a:avLst/>
              </a:prstGeom>
              <a:ln>
                <a:headEnd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54000" tIns="63558" rIns="54000" bIns="63558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dirty="0">
                    <a:latin typeface="+mj-ea"/>
                    <a:ea typeface="+mj-ea"/>
                  </a:rPr>
                  <a:t>Step 1.</a:t>
                </a:r>
                <a:endParaRPr kumimoji="0" lang="ko-KR" altLang="ko-KR" sz="11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55" name="Rectangle 47">
              <a:extLst>
                <a:ext uri="{FF2B5EF4-FFF2-40B4-BE49-F238E27FC236}">
                  <a16:creationId xmlns="" xmlns:a16="http://schemas.microsoft.com/office/drawing/2014/main" id="{6436C108-3A3E-47EE-80BE-B3B105E67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475" y="1139045"/>
              <a:ext cx="2060720" cy="180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>
                  <a:solidFill>
                    <a:srgbClr val="0000FF"/>
                  </a:solidFill>
                  <a:latin typeface="+mj-ea"/>
                </a:rPr>
                <a:t>L.O.B </a:t>
              </a:r>
              <a:r>
                <a:rPr kumimoji="0" lang="ko-KR" altLang="en-US" sz="1000" b="1" dirty="0">
                  <a:solidFill>
                    <a:srgbClr val="0000FF"/>
                  </a:solidFill>
                  <a:latin typeface="+mj-ea"/>
                </a:rPr>
                <a:t>편차 관리 및 </a:t>
              </a:r>
              <a:r>
                <a:rPr kumimoji="0" lang="en-US" altLang="ko-KR" sz="1000" b="1" dirty="0">
                  <a:solidFill>
                    <a:srgbClr val="0000FF"/>
                  </a:solidFill>
                  <a:latin typeface="+mj-ea"/>
                </a:rPr>
                <a:t>PROCESS </a:t>
              </a:r>
              <a:r>
                <a:rPr kumimoji="0" lang="ko-KR" altLang="en-US" sz="1000" b="1" dirty="0">
                  <a:solidFill>
                    <a:srgbClr val="0000FF"/>
                  </a:solidFill>
                  <a:latin typeface="+mj-ea"/>
                </a:rPr>
                <a:t>정립</a:t>
              </a: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118081" y="1537065"/>
            <a:ext cx="3345238" cy="1068356"/>
            <a:chOff x="3419872" y="4858859"/>
            <a:chExt cx="2342631" cy="1386664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9872" y="4858859"/>
              <a:ext cx="2342631" cy="1386664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4313831" y="5037023"/>
              <a:ext cx="983591" cy="164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8 FEEDER “216”</a:t>
              </a:r>
              <a:r>
                <a:rPr lang="ko-KR" altLang="en-US" sz="800" dirty="0">
                  <a:latin typeface="+mn-ea"/>
                  <a:ea typeface="+mn-ea"/>
                </a:rPr>
                <a:t>점 </a:t>
              </a:r>
              <a:r>
                <a:rPr lang="en-US" altLang="ko-KR" sz="800" b="1" dirty="0">
                  <a:solidFill>
                    <a:srgbClr val="FF0000"/>
                  </a:solidFill>
                  <a:latin typeface="+mn-ea"/>
                  <a:ea typeface="+mn-ea"/>
                </a:rPr>
                <a:t>51.1sec</a:t>
              </a:r>
              <a:endParaRPr lang="ko-KR" altLang="en-US" sz="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71389" y="5917454"/>
              <a:ext cx="983591" cy="1641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800" dirty="0">
                  <a:latin typeface="+mn-ea"/>
                  <a:ea typeface="+mn-ea"/>
                </a:rPr>
                <a:t>9 FEEDER “243”</a:t>
              </a:r>
              <a:r>
                <a:rPr lang="ko-KR" altLang="en-US" sz="800" dirty="0">
                  <a:latin typeface="+mn-ea"/>
                  <a:ea typeface="+mn-ea"/>
                </a:rPr>
                <a:t>점 </a:t>
              </a:r>
              <a:r>
                <a:rPr lang="en-US" altLang="ko-KR" sz="800" b="1" dirty="0">
                  <a:solidFill>
                    <a:srgbClr val="FF0000"/>
                  </a:solidFill>
                  <a:latin typeface="+mn-ea"/>
                  <a:ea typeface="+mn-ea"/>
                </a:rPr>
                <a:t>52.8sec</a:t>
              </a:r>
              <a:endParaRPr lang="ko-KR" altLang="en-US" sz="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29191" y="5493928"/>
              <a:ext cx="1314747" cy="175833"/>
            </a:xfrm>
            <a:prstGeom prst="rect">
              <a:avLst/>
            </a:prstGeom>
            <a:gradFill flip="none" rotWithShape="1">
              <a:gsLst>
                <a:gs pos="0">
                  <a:srgbClr val="F79646">
                    <a:lumMod val="5000"/>
                    <a:lumOff val="95000"/>
                    <a:alpha val="7000"/>
                  </a:srgbClr>
                </a:gs>
                <a:gs pos="74000">
                  <a:srgbClr val="F79646">
                    <a:lumMod val="45000"/>
                    <a:lumOff val="55000"/>
                  </a:srgbClr>
                </a:gs>
                <a:gs pos="83000">
                  <a:srgbClr val="F79646">
                    <a:lumMod val="45000"/>
                    <a:lumOff val="55000"/>
                  </a:srgbClr>
                </a:gs>
                <a:gs pos="100000">
                  <a:srgbClr val="F79646">
                    <a:lumMod val="30000"/>
                    <a:lumOff val="70000"/>
                  </a:srgbClr>
                </a:gs>
              </a:gsLst>
              <a:lin ang="2700000" scaled="1"/>
              <a:tileRect/>
            </a:gra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rPr>
                <a:t>이형부품 </a:t>
              </a:r>
              <a:r>
                <a:rPr lang="en-US" altLang="ko-KR" sz="900" b="1" dirty="0">
                  <a:solidFill>
                    <a:srgbClr val="FF0000"/>
                  </a:solidFill>
                  <a:latin typeface="+mj-ea"/>
                  <a:ea typeface="+mj-ea"/>
                </a:rPr>
                <a:t>Library </a:t>
              </a:r>
              <a:r>
                <a:rPr lang="ko-KR" altLang="en-US" sz="900" b="1" dirty="0">
                  <a:solidFill>
                    <a:srgbClr val="FF0000"/>
                  </a:solidFill>
                  <a:latin typeface="+mj-ea"/>
                  <a:ea typeface="+mj-ea"/>
                </a:rPr>
                <a:t>장착 속도 차이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3888142" y="4862550"/>
              <a:ext cx="45719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4" name="꺾인 연결선 63"/>
            <p:cNvCxnSpPr>
              <a:stCxn id="61" idx="0"/>
              <a:endCxn id="62" idx="2"/>
            </p:cNvCxnSpPr>
            <p:nvPr/>
          </p:nvCxnSpPr>
          <p:spPr>
            <a:xfrm rot="16200000" flipV="1">
              <a:off x="4073595" y="5080957"/>
              <a:ext cx="250377" cy="575563"/>
            </a:xfrm>
            <a:prstGeom prst="bentConnector3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5" name="표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192668"/>
              </p:ext>
            </p:extLst>
          </p:nvPr>
        </p:nvGraphicFramePr>
        <p:xfrm>
          <a:off x="281562" y="2646414"/>
          <a:ext cx="3060726" cy="944903"/>
        </p:xfrm>
        <a:graphic>
          <a:graphicData uri="http://schemas.openxmlformats.org/drawingml/2006/table">
            <a:tbl>
              <a:tblPr/>
              <a:tblGrid>
                <a:gridCol w="2342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55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8915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37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537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793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793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78177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3302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20387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PROGRAM </a:t>
                      </a:r>
                      <a:r>
                        <a:rPr lang="ko-KR" alt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79B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27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70C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41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EP-TA20EBE_VE2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sng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4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41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EP-TA20EBE_VE2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sng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40404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538D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6" name="그룹 65"/>
          <p:cNvGrpSpPr/>
          <p:nvPr/>
        </p:nvGrpSpPr>
        <p:grpSpPr>
          <a:xfrm>
            <a:off x="251524" y="4016289"/>
            <a:ext cx="3158551" cy="247761"/>
            <a:chOff x="140678" y="1093007"/>
            <a:chExt cx="2813426" cy="247761"/>
          </a:xfrm>
        </p:grpSpPr>
        <p:grpSp>
          <p:nvGrpSpPr>
            <p:cNvPr id="67" name="그룹 66"/>
            <p:cNvGrpSpPr/>
            <p:nvPr/>
          </p:nvGrpSpPr>
          <p:grpSpPr>
            <a:xfrm>
              <a:off x="140678" y="1093007"/>
              <a:ext cx="2813426" cy="247761"/>
              <a:chOff x="140678" y="1093007"/>
              <a:chExt cx="2813426" cy="247761"/>
            </a:xfrm>
          </p:grpSpPr>
          <p:sp>
            <p:nvSpPr>
              <p:cNvPr id="69" name="Rectangle 11">
                <a:extLst>
                  <a:ext uri="{FF2B5EF4-FFF2-40B4-BE49-F238E27FC236}">
                    <a16:creationId xmlns="" xmlns:a16="http://schemas.microsoft.com/office/drawing/2014/main" id="{39D66827-A937-4CFF-94C4-F3AEA9D1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84" y="1093007"/>
                <a:ext cx="2126520" cy="247761"/>
              </a:xfrm>
              <a:prstGeom prst="rect">
                <a:avLst/>
              </a:prstGeom>
              <a:solidFill>
                <a:srgbClr val="DDE6F7"/>
              </a:solidFill>
              <a:ln w="12700">
                <a:solidFill>
                  <a:srgbClr val="A1A1D1"/>
                </a:solidFill>
                <a:miter lim="800000"/>
                <a:headEnd/>
                <a:tailEnd type="none" w="sm" len="sm"/>
              </a:ln>
            </p:spPr>
            <p:txBody>
              <a:bodyPr lIns="127115" tIns="63558" rIns="127115" bIns="63558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kumimoji="0" lang="ko-KR" altLang="ko-KR" sz="1100">
                  <a:latin typeface="맑은 고딕" panose="020B0503020000020004" pitchFamily="50" charset="-127"/>
                  <a:ea typeface="HY울릉도M" pitchFamily="18" charset="-127"/>
                </a:endParaRPr>
              </a:p>
            </p:txBody>
          </p:sp>
          <p:sp>
            <p:nvSpPr>
              <p:cNvPr id="70" name="Rectangle 38">
                <a:extLst>
                  <a:ext uri="{FF2B5EF4-FFF2-40B4-BE49-F238E27FC236}">
                    <a16:creationId xmlns="" xmlns:a16="http://schemas.microsoft.com/office/drawing/2014/main" id="{03E16342-A0FE-4DD5-9E22-83193451B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78" y="1093008"/>
                <a:ext cx="686906" cy="238144"/>
              </a:xfrm>
              <a:prstGeom prst="rect">
                <a:avLst/>
              </a:prstGeom>
              <a:ln>
                <a:headEnd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54000" tIns="63558" rIns="54000" bIns="63558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dirty="0">
                    <a:latin typeface="+mj-ea"/>
                    <a:ea typeface="+mj-ea"/>
                  </a:rPr>
                  <a:t>Step 2.</a:t>
                </a:r>
                <a:endParaRPr kumimoji="0" lang="ko-KR" altLang="ko-KR" sz="11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68" name="Rectangle 47">
              <a:extLst>
                <a:ext uri="{FF2B5EF4-FFF2-40B4-BE49-F238E27FC236}">
                  <a16:creationId xmlns="" xmlns:a16="http://schemas.microsoft.com/office/drawing/2014/main" id="{6436C108-3A3E-47EE-80BE-B3B105E67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475" y="1139045"/>
              <a:ext cx="2060720" cy="180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000" b="1" dirty="0">
                  <a:solidFill>
                    <a:srgbClr val="0000FF"/>
                  </a:solidFill>
                  <a:latin typeface="+mj-ea"/>
                </a:rPr>
                <a:t>Part </a:t>
              </a:r>
              <a:r>
                <a:rPr kumimoji="0" lang="ko-KR" altLang="en-US" sz="1000" b="1" dirty="0">
                  <a:solidFill>
                    <a:srgbClr val="0000FF"/>
                  </a:solidFill>
                  <a:latin typeface="+mj-ea"/>
                </a:rPr>
                <a:t> </a:t>
              </a:r>
              <a:r>
                <a:rPr kumimoji="0" lang="en-US" altLang="ko-KR" sz="1000" b="1" dirty="0">
                  <a:solidFill>
                    <a:srgbClr val="0000FF"/>
                  </a:solidFill>
                  <a:latin typeface="+mj-ea"/>
                </a:rPr>
                <a:t>D/B</a:t>
              </a:r>
              <a:r>
                <a:rPr kumimoji="0" lang="ko-KR" altLang="en-US" sz="1000" b="1" dirty="0">
                  <a:solidFill>
                    <a:srgbClr val="0000FF"/>
                  </a:solidFill>
                  <a:latin typeface="+mj-ea"/>
                </a:rPr>
                <a:t> 표준화 관리</a:t>
              </a:r>
              <a:endParaRPr kumimoji="0" lang="en-US" altLang="ko-KR" sz="1000" b="1" dirty="0">
                <a:solidFill>
                  <a:srgbClr val="0000FF"/>
                </a:solidFill>
                <a:latin typeface="+mj-ea"/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251525" y="4320632"/>
            <a:ext cx="8638732" cy="1056521"/>
            <a:chOff x="107504" y="1063784"/>
            <a:chExt cx="8936494" cy="1900785"/>
          </a:xfrm>
        </p:grpSpPr>
        <p:pic>
          <p:nvPicPr>
            <p:cNvPr id="72" name="그림 71">
              <a:extLst>
                <a:ext uri="{FF2B5EF4-FFF2-40B4-BE49-F238E27FC236}">
                  <a16:creationId xmlns="" xmlns:a16="http://schemas.microsoft.com/office/drawing/2014/main" id="{B332EF69-D87A-45B7-95C9-FDD8F510B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99" t="3000" r="11667" b="3833"/>
            <a:stretch/>
          </p:blipFill>
          <p:spPr>
            <a:xfrm>
              <a:off x="7554976" y="1459960"/>
              <a:ext cx="1481520" cy="150270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73" name="그림 72">
              <a:extLst>
                <a:ext uri="{FF2B5EF4-FFF2-40B4-BE49-F238E27FC236}">
                  <a16:creationId xmlns="" xmlns:a16="http://schemas.microsoft.com/office/drawing/2014/main" id="{A0A6B723-E117-4DF3-999F-0C30759AF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603" y="1461867"/>
              <a:ext cx="2337735" cy="150270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74" name="그림 73">
              <a:extLst>
                <a:ext uri="{FF2B5EF4-FFF2-40B4-BE49-F238E27FC236}">
                  <a16:creationId xmlns="" xmlns:a16="http://schemas.microsoft.com/office/drawing/2014/main" id="{11C06ABD-6162-405D-94B7-F110C2FB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504" y="1459961"/>
              <a:ext cx="2334246" cy="150270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75" name="그림 74">
              <a:extLst>
                <a:ext uri="{FF2B5EF4-FFF2-40B4-BE49-F238E27FC236}">
                  <a16:creationId xmlns="" xmlns:a16="http://schemas.microsoft.com/office/drawing/2014/main" id="{F4AC11F5-F850-4E91-B86A-C368F2B3C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3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5191" y="1459962"/>
              <a:ext cx="2334245" cy="150270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5C298057-562E-4CEF-9E2D-B34BE962196F}"/>
                </a:ext>
              </a:extLst>
            </p:cNvPr>
            <p:cNvSpPr txBox="1"/>
            <p:nvPr/>
          </p:nvSpPr>
          <p:spPr bwMode="auto">
            <a:xfrm>
              <a:off x="337660" y="1100864"/>
              <a:ext cx="1690095" cy="434523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전체 </a:t>
              </a:r>
              <a:r>
                <a:rPr kumimoji="0" lang="en-US" altLang="ko-KR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PART CODE LIST</a:t>
              </a:r>
              <a:endParaRPr kumimoji="0" lang="ko-KR" altLang="en-US" sz="1100" b="1" cap="all" dirty="0">
                <a:ln w="0">
                  <a:solidFill>
                    <a:schemeClr val="tx2"/>
                  </a:solidFill>
                </a:ln>
                <a:solidFill>
                  <a:schemeClr val="tx2"/>
                </a:solidFill>
                <a:effectLst/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="" xmlns:a16="http://schemas.microsoft.com/office/drawing/2014/main" id="{1D89FBDF-0337-4185-A460-CF645BA93BFC}"/>
                </a:ext>
              </a:extLst>
            </p:cNvPr>
            <p:cNvSpPr txBox="1"/>
            <p:nvPr/>
          </p:nvSpPr>
          <p:spPr bwMode="auto">
            <a:xfrm>
              <a:off x="2881242" y="1064463"/>
              <a:ext cx="1696728" cy="42174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CODE</a:t>
              </a:r>
              <a:r>
                <a:rPr kumimoji="0" lang="ko-KR" altLang="en-US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D/B</a:t>
              </a:r>
              <a:r>
                <a:rPr kumimoji="0" lang="ko-KR" altLang="en-US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 </a:t>
              </a:r>
              <a:r>
                <a:rPr kumimoji="0" lang="en-US" altLang="ko-KR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DATA</a:t>
              </a:r>
              <a:r>
                <a:rPr kumimoji="0" lang="ko-KR" altLang="en-US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 구축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="" xmlns:a16="http://schemas.microsoft.com/office/drawing/2014/main" id="{9CB13015-6FDA-40F6-9B7E-F15BEF01D013}"/>
                </a:ext>
              </a:extLst>
            </p:cNvPr>
            <p:cNvSpPr txBox="1"/>
            <p:nvPr/>
          </p:nvSpPr>
          <p:spPr bwMode="auto">
            <a:xfrm>
              <a:off x="5368035" y="1063784"/>
              <a:ext cx="1618790" cy="316861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LIBRARY </a:t>
              </a:r>
              <a:r>
                <a:rPr kumimoji="0" lang="ko-KR" altLang="en-US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최적화 관리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="" xmlns:a16="http://schemas.microsoft.com/office/drawing/2014/main" id="{239A0541-E905-4FFA-81A3-5704E4224A40}"/>
                </a:ext>
              </a:extLst>
            </p:cNvPr>
            <p:cNvSpPr txBox="1"/>
            <p:nvPr/>
          </p:nvSpPr>
          <p:spPr bwMode="auto">
            <a:xfrm>
              <a:off x="7403652" y="1074095"/>
              <a:ext cx="1640346" cy="42174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LINE=</a:t>
              </a:r>
              <a:r>
                <a:rPr kumimoji="0" lang="ko-KR" altLang="en-US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설비</a:t>
              </a:r>
              <a:r>
                <a:rPr kumimoji="0" lang="en-US" altLang="ko-KR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=</a:t>
              </a:r>
              <a:r>
                <a:rPr kumimoji="0" lang="ko-KR" altLang="en-US" sz="1100" b="1" cap="all" dirty="0">
                  <a:ln w="0">
                    <a:solidFill>
                      <a:schemeClr val="tx2"/>
                    </a:solidFill>
                  </a:ln>
                  <a:solidFill>
                    <a:schemeClr val="tx2"/>
                  </a:solidFill>
                  <a:effectLst/>
                  <a:latin typeface="맑은 고딕"/>
                  <a:ea typeface="맑은 고딕" panose="020B0503020000020004" pitchFamily="50" charset="-127"/>
                </a:rPr>
                <a:t>모델 점검</a:t>
              </a:r>
            </a:p>
          </p:txBody>
        </p:sp>
        <p:sp>
          <p:nvSpPr>
            <p:cNvPr id="80" name="Freeform 20">
              <a:extLst>
                <a:ext uri="{FF2B5EF4-FFF2-40B4-BE49-F238E27FC236}">
                  <a16:creationId xmlns="" xmlns:a16="http://schemas.microsoft.com/office/drawing/2014/main" id="{69310F6F-472D-4F31-AE14-B51524EE1963}"/>
                </a:ext>
              </a:extLst>
            </p:cNvPr>
            <p:cNvSpPr>
              <a:spLocks/>
            </p:cNvSpPr>
            <p:nvPr/>
          </p:nvSpPr>
          <p:spPr bwMode="auto">
            <a:xfrm rot="16371008">
              <a:off x="4826656" y="1242013"/>
              <a:ext cx="424503" cy="1032411"/>
            </a:xfrm>
            <a:custGeom>
              <a:avLst/>
              <a:gdLst/>
              <a:ahLst/>
              <a:cxnLst>
                <a:cxn ang="0">
                  <a:pos x="593" y="1142"/>
                </a:cxn>
                <a:cxn ang="0">
                  <a:pos x="585" y="1083"/>
                </a:cxn>
                <a:cxn ang="0">
                  <a:pos x="575" y="1027"/>
                </a:cxn>
                <a:cxn ang="0">
                  <a:pos x="559" y="969"/>
                </a:cxn>
                <a:cxn ang="0">
                  <a:pos x="537" y="918"/>
                </a:cxn>
                <a:cxn ang="0">
                  <a:pos x="508" y="867"/>
                </a:cxn>
                <a:cxn ang="0">
                  <a:pos x="478" y="822"/>
                </a:cxn>
                <a:cxn ang="0">
                  <a:pos x="440" y="777"/>
                </a:cxn>
                <a:cxn ang="0">
                  <a:pos x="402" y="737"/>
                </a:cxn>
                <a:cxn ang="0">
                  <a:pos x="358" y="702"/>
                </a:cxn>
                <a:cxn ang="0">
                  <a:pos x="312" y="669"/>
                </a:cxn>
                <a:cxn ang="0">
                  <a:pos x="261" y="643"/>
                </a:cxn>
                <a:cxn ang="0">
                  <a:pos x="208" y="622"/>
                </a:cxn>
                <a:cxn ang="0">
                  <a:pos x="153" y="604"/>
                </a:cxn>
                <a:cxn ang="0">
                  <a:pos x="97" y="592"/>
                </a:cxn>
                <a:cxn ang="0">
                  <a:pos x="37" y="588"/>
                </a:cxn>
                <a:cxn ang="0">
                  <a:pos x="7" y="585"/>
                </a:cxn>
                <a:cxn ang="0">
                  <a:pos x="8" y="0"/>
                </a:cxn>
                <a:cxn ang="0">
                  <a:pos x="66" y="0"/>
                </a:cxn>
                <a:cxn ang="0">
                  <a:pos x="127" y="4"/>
                </a:cxn>
                <a:cxn ang="0">
                  <a:pos x="186" y="12"/>
                </a:cxn>
                <a:cxn ang="0">
                  <a:pos x="243" y="21"/>
                </a:cxn>
                <a:cxn ang="0">
                  <a:pos x="299" y="37"/>
                </a:cxn>
                <a:cxn ang="0">
                  <a:pos x="355" y="51"/>
                </a:cxn>
                <a:cxn ang="0">
                  <a:pos x="410" y="70"/>
                </a:cxn>
                <a:cxn ang="0">
                  <a:pos x="465" y="91"/>
                </a:cxn>
                <a:cxn ang="0">
                  <a:pos x="516" y="114"/>
                </a:cxn>
                <a:cxn ang="0">
                  <a:pos x="567" y="141"/>
                </a:cxn>
                <a:cxn ang="0">
                  <a:pos x="616" y="169"/>
                </a:cxn>
                <a:cxn ang="0">
                  <a:pos x="662" y="200"/>
                </a:cxn>
                <a:cxn ang="0">
                  <a:pos x="710" y="233"/>
                </a:cxn>
                <a:cxn ang="0">
                  <a:pos x="798" y="305"/>
                </a:cxn>
                <a:cxn ang="0">
                  <a:pos x="875" y="382"/>
                </a:cxn>
                <a:cxn ang="0">
                  <a:pos x="947" y="469"/>
                </a:cxn>
                <a:cxn ang="0">
                  <a:pos x="979" y="515"/>
                </a:cxn>
                <a:cxn ang="0">
                  <a:pos x="1009" y="563"/>
                </a:cxn>
                <a:cxn ang="0">
                  <a:pos x="1038" y="613"/>
                </a:cxn>
                <a:cxn ang="0">
                  <a:pos x="1064" y="662"/>
                </a:cxn>
                <a:cxn ang="0">
                  <a:pos x="1089" y="716"/>
                </a:cxn>
                <a:cxn ang="0">
                  <a:pos x="1110" y="767"/>
                </a:cxn>
                <a:cxn ang="0">
                  <a:pos x="1128" y="822"/>
                </a:cxn>
                <a:cxn ang="0">
                  <a:pos x="1142" y="879"/>
                </a:cxn>
                <a:cxn ang="0">
                  <a:pos x="1155" y="934"/>
                </a:cxn>
                <a:cxn ang="0">
                  <a:pos x="1166" y="994"/>
                </a:cxn>
                <a:cxn ang="0">
                  <a:pos x="1175" y="1053"/>
                </a:cxn>
                <a:cxn ang="0">
                  <a:pos x="1180" y="1112"/>
                </a:cxn>
                <a:cxn ang="0">
                  <a:pos x="1180" y="1173"/>
                </a:cxn>
                <a:cxn ang="0">
                  <a:pos x="1475" y="1173"/>
                </a:cxn>
                <a:cxn ang="0">
                  <a:pos x="302" y="1173"/>
                </a:cxn>
              </a:cxnLst>
              <a:rect l="0" t="0" r="r" b="b"/>
              <a:pathLst>
                <a:path w="1475" h="1760">
                  <a:moveTo>
                    <a:pt x="595" y="1173"/>
                  </a:moveTo>
                  <a:lnTo>
                    <a:pt x="593" y="1142"/>
                  </a:lnTo>
                  <a:lnTo>
                    <a:pt x="592" y="1112"/>
                  </a:lnTo>
                  <a:lnTo>
                    <a:pt x="585" y="1083"/>
                  </a:lnTo>
                  <a:lnTo>
                    <a:pt x="581" y="1054"/>
                  </a:lnTo>
                  <a:lnTo>
                    <a:pt x="575" y="1027"/>
                  </a:lnTo>
                  <a:lnTo>
                    <a:pt x="567" y="998"/>
                  </a:lnTo>
                  <a:lnTo>
                    <a:pt x="559" y="969"/>
                  </a:lnTo>
                  <a:lnTo>
                    <a:pt x="547" y="944"/>
                  </a:lnTo>
                  <a:lnTo>
                    <a:pt x="537" y="918"/>
                  </a:lnTo>
                  <a:lnTo>
                    <a:pt x="522" y="891"/>
                  </a:lnTo>
                  <a:lnTo>
                    <a:pt x="508" y="867"/>
                  </a:lnTo>
                  <a:lnTo>
                    <a:pt x="494" y="843"/>
                  </a:lnTo>
                  <a:lnTo>
                    <a:pt x="478" y="822"/>
                  </a:lnTo>
                  <a:lnTo>
                    <a:pt x="461" y="798"/>
                  </a:lnTo>
                  <a:lnTo>
                    <a:pt x="440" y="777"/>
                  </a:lnTo>
                  <a:lnTo>
                    <a:pt x="421" y="756"/>
                  </a:lnTo>
                  <a:lnTo>
                    <a:pt x="402" y="737"/>
                  </a:lnTo>
                  <a:lnTo>
                    <a:pt x="380" y="720"/>
                  </a:lnTo>
                  <a:lnTo>
                    <a:pt x="358" y="702"/>
                  </a:lnTo>
                  <a:lnTo>
                    <a:pt x="334" y="685"/>
                  </a:lnTo>
                  <a:lnTo>
                    <a:pt x="312" y="669"/>
                  </a:lnTo>
                  <a:lnTo>
                    <a:pt x="286" y="657"/>
                  </a:lnTo>
                  <a:lnTo>
                    <a:pt x="261" y="643"/>
                  </a:lnTo>
                  <a:lnTo>
                    <a:pt x="237" y="630"/>
                  </a:lnTo>
                  <a:lnTo>
                    <a:pt x="208" y="622"/>
                  </a:lnTo>
                  <a:lnTo>
                    <a:pt x="182" y="610"/>
                  </a:lnTo>
                  <a:lnTo>
                    <a:pt x="153" y="604"/>
                  </a:lnTo>
                  <a:lnTo>
                    <a:pt x="126" y="598"/>
                  </a:lnTo>
                  <a:lnTo>
                    <a:pt x="97" y="592"/>
                  </a:lnTo>
                  <a:lnTo>
                    <a:pt x="66" y="589"/>
                  </a:lnTo>
                  <a:lnTo>
                    <a:pt x="37" y="588"/>
                  </a:lnTo>
                  <a:lnTo>
                    <a:pt x="8" y="585"/>
                  </a:lnTo>
                  <a:lnTo>
                    <a:pt x="7" y="585"/>
                  </a:lnTo>
                  <a:lnTo>
                    <a:pt x="0" y="0"/>
                  </a:lnTo>
                  <a:lnTo>
                    <a:pt x="8" y="0"/>
                  </a:lnTo>
                  <a:lnTo>
                    <a:pt x="37" y="0"/>
                  </a:lnTo>
                  <a:lnTo>
                    <a:pt x="66" y="0"/>
                  </a:lnTo>
                  <a:lnTo>
                    <a:pt x="97" y="2"/>
                  </a:lnTo>
                  <a:lnTo>
                    <a:pt x="127" y="4"/>
                  </a:lnTo>
                  <a:lnTo>
                    <a:pt x="156" y="8"/>
                  </a:lnTo>
                  <a:lnTo>
                    <a:pt x="186" y="12"/>
                  </a:lnTo>
                  <a:lnTo>
                    <a:pt x="214" y="16"/>
                  </a:lnTo>
                  <a:lnTo>
                    <a:pt x="243" y="21"/>
                  </a:lnTo>
                  <a:lnTo>
                    <a:pt x="272" y="27"/>
                  </a:lnTo>
                  <a:lnTo>
                    <a:pt x="299" y="37"/>
                  </a:lnTo>
                  <a:lnTo>
                    <a:pt x="327" y="44"/>
                  </a:lnTo>
                  <a:lnTo>
                    <a:pt x="355" y="51"/>
                  </a:lnTo>
                  <a:lnTo>
                    <a:pt x="384" y="59"/>
                  </a:lnTo>
                  <a:lnTo>
                    <a:pt x="410" y="70"/>
                  </a:lnTo>
                  <a:lnTo>
                    <a:pt x="439" y="80"/>
                  </a:lnTo>
                  <a:lnTo>
                    <a:pt x="465" y="91"/>
                  </a:lnTo>
                  <a:lnTo>
                    <a:pt x="490" y="102"/>
                  </a:lnTo>
                  <a:lnTo>
                    <a:pt x="516" y="114"/>
                  </a:lnTo>
                  <a:lnTo>
                    <a:pt x="541" y="128"/>
                  </a:lnTo>
                  <a:lnTo>
                    <a:pt x="567" y="141"/>
                  </a:lnTo>
                  <a:lnTo>
                    <a:pt x="592" y="153"/>
                  </a:lnTo>
                  <a:lnTo>
                    <a:pt x="616" y="169"/>
                  </a:lnTo>
                  <a:lnTo>
                    <a:pt x="640" y="182"/>
                  </a:lnTo>
                  <a:lnTo>
                    <a:pt x="662" y="200"/>
                  </a:lnTo>
                  <a:lnTo>
                    <a:pt x="686" y="215"/>
                  </a:lnTo>
                  <a:lnTo>
                    <a:pt x="710" y="233"/>
                  </a:lnTo>
                  <a:lnTo>
                    <a:pt x="755" y="267"/>
                  </a:lnTo>
                  <a:lnTo>
                    <a:pt x="798" y="305"/>
                  </a:lnTo>
                  <a:lnTo>
                    <a:pt x="836" y="341"/>
                  </a:lnTo>
                  <a:lnTo>
                    <a:pt x="875" y="382"/>
                  </a:lnTo>
                  <a:lnTo>
                    <a:pt x="911" y="426"/>
                  </a:lnTo>
                  <a:lnTo>
                    <a:pt x="947" y="469"/>
                  </a:lnTo>
                  <a:lnTo>
                    <a:pt x="965" y="494"/>
                  </a:lnTo>
                  <a:lnTo>
                    <a:pt x="979" y="515"/>
                  </a:lnTo>
                  <a:lnTo>
                    <a:pt x="995" y="538"/>
                  </a:lnTo>
                  <a:lnTo>
                    <a:pt x="1009" y="563"/>
                  </a:lnTo>
                  <a:lnTo>
                    <a:pt x="1025" y="588"/>
                  </a:lnTo>
                  <a:lnTo>
                    <a:pt x="1038" y="613"/>
                  </a:lnTo>
                  <a:lnTo>
                    <a:pt x="1052" y="636"/>
                  </a:lnTo>
                  <a:lnTo>
                    <a:pt x="1064" y="662"/>
                  </a:lnTo>
                  <a:lnTo>
                    <a:pt x="1077" y="690"/>
                  </a:lnTo>
                  <a:lnTo>
                    <a:pt x="1089" y="716"/>
                  </a:lnTo>
                  <a:lnTo>
                    <a:pt x="1099" y="741"/>
                  </a:lnTo>
                  <a:lnTo>
                    <a:pt x="1110" y="767"/>
                  </a:lnTo>
                  <a:lnTo>
                    <a:pt x="1119" y="796"/>
                  </a:lnTo>
                  <a:lnTo>
                    <a:pt x="1128" y="822"/>
                  </a:lnTo>
                  <a:lnTo>
                    <a:pt x="1136" y="850"/>
                  </a:lnTo>
                  <a:lnTo>
                    <a:pt x="1142" y="879"/>
                  </a:lnTo>
                  <a:lnTo>
                    <a:pt x="1152" y="907"/>
                  </a:lnTo>
                  <a:lnTo>
                    <a:pt x="1155" y="934"/>
                  </a:lnTo>
                  <a:lnTo>
                    <a:pt x="1162" y="963"/>
                  </a:lnTo>
                  <a:lnTo>
                    <a:pt x="1166" y="994"/>
                  </a:lnTo>
                  <a:lnTo>
                    <a:pt x="1171" y="1021"/>
                  </a:lnTo>
                  <a:lnTo>
                    <a:pt x="1175" y="1053"/>
                  </a:lnTo>
                  <a:lnTo>
                    <a:pt x="1176" y="1082"/>
                  </a:lnTo>
                  <a:lnTo>
                    <a:pt x="1180" y="1112"/>
                  </a:lnTo>
                  <a:lnTo>
                    <a:pt x="1180" y="1142"/>
                  </a:lnTo>
                  <a:lnTo>
                    <a:pt x="1180" y="1173"/>
                  </a:lnTo>
                  <a:lnTo>
                    <a:pt x="1183" y="1173"/>
                  </a:lnTo>
                  <a:lnTo>
                    <a:pt x="1475" y="1173"/>
                  </a:lnTo>
                  <a:lnTo>
                    <a:pt x="889" y="1760"/>
                  </a:lnTo>
                  <a:lnTo>
                    <a:pt x="302" y="1173"/>
                  </a:lnTo>
                  <a:lnTo>
                    <a:pt x="595" y="1173"/>
                  </a:lnTo>
                  <a:close/>
                </a:path>
              </a:pathLst>
            </a:custGeom>
            <a:gradFill rotWithShape="1">
              <a:gsLst>
                <a:gs pos="0">
                  <a:srgbClr val="FF9933">
                    <a:alpha val="40000"/>
                  </a:srgbClr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200">
                <a:effectLst>
                  <a:outerShdw blurRad="38100" dist="38100" dir="2700000" algn="tl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81" name="Freeform 20">
              <a:extLst>
                <a:ext uri="{FF2B5EF4-FFF2-40B4-BE49-F238E27FC236}">
                  <a16:creationId xmlns="" xmlns:a16="http://schemas.microsoft.com/office/drawing/2014/main" id="{677DCD58-6992-4383-94F7-6175F1523582}"/>
                </a:ext>
              </a:extLst>
            </p:cNvPr>
            <p:cNvSpPr>
              <a:spLocks/>
            </p:cNvSpPr>
            <p:nvPr/>
          </p:nvSpPr>
          <p:spPr bwMode="auto">
            <a:xfrm rot="5729116">
              <a:off x="4746367" y="2091060"/>
              <a:ext cx="424503" cy="1032411"/>
            </a:xfrm>
            <a:custGeom>
              <a:avLst/>
              <a:gdLst/>
              <a:ahLst/>
              <a:cxnLst>
                <a:cxn ang="0">
                  <a:pos x="593" y="1142"/>
                </a:cxn>
                <a:cxn ang="0">
                  <a:pos x="585" y="1083"/>
                </a:cxn>
                <a:cxn ang="0">
                  <a:pos x="575" y="1027"/>
                </a:cxn>
                <a:cxn ang="0">
                  <a:pos x="559" y="969"/>
                </a:cxn>
                <a:cxn ang="0">
                  <a:pos x="537" y="918"/>
                </a:cxn>
                <a:cxn ang="0">
                  <a:pos x="508" y="867"/>
                </a:cxn>
                <a:cxn ang="0">
                  <a:pos x="478" y="822"/>
                </a:cxn>
                <a:cxn ang="0">
                  <a:pos x="440" y="777"/>
                </a:cxn>
                <a:cxn ang="0">
                  <a:pos x="402" y="737"/>
                </a:cxn>
                <a:cxn ang="0">
                  <a:pos x="358" y="702"/>
                </a:cxn>
                <a:cxn ang="0">
                  <a:pos x="312" y="669"/>
                </a:cxn>
                <a:cxn ang="0">
                  <a:pos x="261" y="643"/>
                </a:cxn>
                <a:cxn ang="0">
                  <a:pos x="208" y="622"/>
                </a:cxn>
                <a:cxn ang="0">
                  <a:pos x="153" y="604"/>
                </a:cxn>
                <a:cxn ang="0">
                  <a:pos x="97" y="592"/>
                </a:cxn>
                <a:cxn ang="0">
                  <a:pos x="37" y="588"/>
                </a:cxn>
                <a:cxn ang="0">
                  <a:pos x="7" y="585"/>
                </a:cxn>
                <a:cxn ang="0">
                  <a:pos x="8" y="0"/>
                </a:cxn>
                <a:cxn ang="0">
                  <a:pos x="66" y="0"/>
                </a:cxn>
                <a:cxn ang="0">
                  <a:pos x="127" y="4"/>
                </a:cxn>
                <a:cxn ang="0">
                  <a:pos x="186" y="12"/>
                </a:cxn>
                <a:cxn ang="0">
                  <a:pos x="243" y="21"/>
                </a:cxn>
                <a:cxn ang="0">
                  <a:pos x="299" y="37"/>
                </a:cxn>
                <a:cxn ang="0">
                  <a:pos x="355" y="51"/>
                </a:cxn>
                <a:cxn ang="0">
                  <a:pos x="410" y="70"/>
                </a:cxn>
                <a:cxn ang="0">
                  <a:pos x="465" y="91"/>
                </a:cxn>
                <a:cxn ang="0">
                  <a:pos x="516" y="114"/>
                </a:cxn>
                <a:cxn ang="0">
                  <a:pos x="567" y="141"/>
                </a:cxn>
                <a:cxn ang="0">
                  <a:pos x="616" y="169"/>
                </a:cxn>
                <a:cxn ang="0">
                  <a:pos x="662" y="200"/>
                </a:cxn>
                <a:cxn ang="0">
                  <a:pos x="710" y="233"/>
                </a:cxn>
                <a:cxn ang="0">
                  <a:pos x="798" y="305"/>
                </a:cxn>
                <a:cxn ang="0">
                  <a:pos x="875" y="382"/>
                </a:cxn>
                <a:cxn ang="0">
                  <a:pos x="947" y="469"/>
                </a:cxn>
                <a:cxn ang="0">
                  <a:pos x="979" y="515"/>
                </a:cxn>
                <a:cxn ang="0">
                  <a:pos x="1009" y="563"/>
                </a:cxn>
                <a:cxn ang="0">
                  <a:pos x="1038" y="613"/>
                </a:cxn>
                <a:cxn ang="0">
                  <a:pos x="1064" y="662"/>
                </a:cxn>
                <a:cxn ang="0">
                  <a:pos x="1089" y="716"/>
                </a:cxn>
                <a:cxn ang="0">
                  <a:pos x="1110" y="767"/>
                </a:cxn>
                <a:cxn ang="0">
                  <a:pos x="1128" y="822"/>
                </a:cxn>
                <a:cxn ang="0">
                  <a:pos x="1142" y="879"/>
                </a:cxn>
                <a:cxn ang="0">
                  <a:pos x="1155" y="934"/>
                </a:cxn>
                <a:cxn ang="0">
                  <a:pos x="1166" y="994"/>
                </a:cxn>
                <a:cxn ang="0">
                  <a:pos x="1175" y="1053"/>
                </a:cxn>
                <a:cxn ang="0">
                  <a:pos x="1180" y="1112"/>
                </a:cxn>
                <a:cxn ang="0">
                  <a:pos x="1180" y="1173"/>
                </a:cxn>
                <a:cxn ang="0">
                  <a:pos x="1475" y="1173"/>
                </a:cxn>
                <a:cxn ang="0">
                  <a:pos x="302" y="1173"/>
                </a:cxn>
              </a:cxnLst>
              <a:rect l="0" t="0" r="r" b="b"/>
              <a:pathLst>
                <a:path w="1475" h="1760">
                  <a:moveTo>
                    <a:pt x="595" y="1173"/>
                  </a:moveTo>
                  <a:lnTo>
                    <a:pt x="593" y="1142"/>
                  </a:lnTo>
                  <a:lnTo>
                    <a:pt x="592" y="1112"/>
                  </a:lnTo>
                  <a:lnTo>
                    <a:pt x="585" y="1083"/>
                  </a:lnTo>
                  <a:lnTo>
                    <a:pt x="581" y="1054"/>
                  </a:lnTo>
                  <a:lnTo>
                    <a:pt x="575" y="1027"/>
                  </a:lnTo>
                  <a:lnTo>
                    <a:pt x="567" y="998"/>
                  </a:lnTo>
                  <a:lnTo>
                    <a:pt x="559" y="969"/>
                  </a:lnTo>
                  <a:lnTo>
                    <a:pt x="547" y="944"/>
                  </a:lnTo>
                  <a:lnTo>
                    <a:pt x="537" y="918"/>
                  </a:lnTo>
                  <a:lnTo>
                    <a:pt x="522" y="891"/>
                  </a:lnTo>
                  <a:lnTo>
                    <a:pt x="508" y="867"/>
                  </a:lnTo>
                  <a:lnTo>
                    <a:pt x="494" y="843"/>
                  </a:lnTo>
                  <a:lnTo>
                    <a:pt x="478" y="822"/>
                  </a:lnTo>
                  <a:lnTo>
                    <a:pt x="461" y="798"/>
                  </a:lnTo>
                  <a:lnTo>
                    <a:pt x="440" y="777"/>
                  </a:lnTo>
                  <a:lnTo>
                    <a:pt x="421" y="756"/>
                  </a:lnTo>
                  <a:lnTo>
                    <a:pt x="402" y="737"/>
                  </a:lnTo>
                  <a:lnTo>
                    <a:pt x="380" y="720"/>
                  </a:lnTo>
                  <a:lnTo>
                    <a:pt x="358" y="702"/>
                  </a:lnTo>
                  <a:lnTo>
                    <a:pt x="334" y="685"/>
                  </a:lnTo>
                  <a:lnTo>
                    <a:pt x="312" y="669"/>
                  </a:lnTo>
                  <a:lnTo>
                    <a:pt x="286" y="657"/>
                  </a:lnTo>
                  <a:lnTo>
                    <a:pt x="261" y="643"/>
                  </a:lnTo>
                  <a:lnTo>
                    <a:pt x="237" y="630"/>
                  </a:lnTo>
                  <a:lnTo>
                    <a:pt x="208" y="622"/>
                  </a:lnTo>
                  <a:lnTo>
                    <a:pt x="182" y="610"/>
                  </a:lnTo>
                  <a:lnTo>
                    <a:pt x="153" y="604"/>
                  </a:lnTo>
                  <a:lnTo>
                    <a:pt x="126" y="598"/>
                  </a:lnTo>
                  <a:lnTo>
                    <a:pt x="97" y="592"/>
                  </a:lnTo>
                  <a:lnTo>
                    <a:pt x="66" y="589"/>
                  </a:lnTo>
                  <a:lnTo>
                    <a:pt x="37" y="588"/>
                  </a:lnTo>
                  <a:lnTo>
                    <a:pt x="8" y="585"/>
                  </a:lnTo>
                  <a:lnTo>
                    <a:pt x="7" y="585"/>
                  </a:lnTo>
                  <a:lnTo>
                    <a:pt x="0" y="0"/>
                  </a:lnTo>
                  <a:lnTo>
                    <a:pt x="8" y="0"/>
                  </a:lnTo>
                  <a:lnTo>
                    <a:pt x="37" y="0"/>
                  </a:lnTo>
                  <a:lnTo>
                    <a:pt x="66" y="0"/>
                  </a:lnTo>
                  <a:lnTo>
                    <a:pt x="97" y="2"/>
                  </a:lnTo>
                  <a:lnTo>
                    <a:pt x="127" y="4"/>
                  </a:lnTo>
                  <a:lnTo>
                    <a:pt x="156" y="8"/>
                  </a:lnTo>
                  <a:lnTo>
                    <a:pt x="186" y="12"/>
                  </a:lnTo>
                  <a:lnTo>
                    <a:pt x="214" y="16"/>
                  </a:lnTo>
                  <a:lnTo>
                    <a:pt x="243" y="21"/>
                  </a:lnTo>
                  <a:lnTo>
                    <a:pt x="272" y="27"/>
                  </a:lnTo>
                  <a:lnTo>
                    <a:pt x="299" y="37"/>
                  </a:lnTo>
                  <a:lnTo>
                    <a:pt x="327" y="44"/>
                  </a:lnTo>
                  <a:lnTo>
                    <a:pt x="355" y="51"/>
                  </a:lnTo>
                  <a:lnTo>
                    <a:pt x="384" y="59"/>
                  </a:lnTo>
                  <a:lnTo>
                    <a:pt x="410" y="70"/>
                  </a:lnTo>
                  <a:lnTo>
                    <a:pt x="439" y="80"/>
                  </a:lnTo>
                  <a:lnTo>
                    <a:pt x="465" y="91"/>
                  </a:lnTo>
                  <a:lnTo>
                    <a:pt x="490" y="102"/>
                  </a:lnTo>
                  <a:lnTo>
                    <a:pt x="516" y="114"/>
                  </a:lnTo>
                  <a:lnTo>
                    <a:pt x="541" y="128"/>
                  </a:lnTo>
                  <a:lnTo>
                    <a:pt x="567" y="141"/>
                  </a:lnTo>
                  <a:lnTo>
                    <a:pt x="592" y="153"/>
                  </a:lnTo>
                  <a:lnTo>
                    <a:pt x="616" y="169"/>
                  </a:lnTo>
                  <a:lnTo>
                    <a:pt x="640" y="182"/>
                  </a:lnTo>
                  <a:lnTo>
                    <a:pt x="662" y="200"/>
                  </a:lnTo>
                  <a:lnTo>
                    <a:pt x="686" y="215"/>
                  </a:lnTo>
                  <a:lnTo>
                    <a:pt x="710" y="233"/>
                  </a:lnTo>
                  <a:lnTo>
                    <a:pt x="755" y="267"/>
                  </a:lnTo>
                  <a:lnTo>
                    <a:pt x="798" y="305"/>
                  </a:lnTo>
                  <a:lnTo>
                    <a:pt x="836" y="341"/>
                  </a:lnTo>
                  <a:lnTo>
                    <a:pt x="875" y="382"/>
                  </a:lnTo>
                  <a:lnTo>
                    <a:pt x="911" y="426"/>
                  </a:lnTo>
                  <a:lnTo>
                    <a:pt x="947" y="469"/>
                  </a:lnTo>
                  <a:lnTo>
                    <a:pt x="965" y="494"/>
                  </a:lnTo>
                  <a:lnTo>
                    <a:pt x="979" y="515"/>
                  </a:lnTo>
                  <a:lnTo>
                    <a:pt x="995" y="538"/>
                  </a:lnTo>
                  <a:lnTo>
                    <a:pt x="1009" y="563"/>
                  </a:lnTo>
                  <a:lnTo>
                    <a:pt x="1025" y="588"/>
                  </a:lnTo>
                  <a:lnTo>
                    <a:pt x="1038" y="613"/>
                  </a:lnTo>
                  <a:lnTo>
                    <a:pt x="1052" y="636"/>
                  </a:lnTo>
                  <a:lnTo>
                    <a:pt x="1064" y="662"/>
                  </a:lnTo>
                  <a:lnTo>
                    <a:pt x="1077" y="690"/>
                  </a:lnTo>
                  <a:lnTo>
                    <a:pt x="1089" y="716"/>
                  </a:lnTo>
                  <a:lnTo>
                    <a:pt x="1099" y="741"/>
                  </a:lnTo>
                  <a:lnTo>
                    <a:pt x="1110" y="767"/>
                  </a:lnTo>
                  <a:lnTo>
                    <a:pt x="1119" y="796"/>
                  </a:lnTo>
                  <a:lnTo>
                    <a:pt x="1128" y="822"/>
                  </a:lnTo>
                  <a:lnTo>
                    <a:pt x="1136" y="850"/>
                  </a:lnTo>
                  <a:lnTo>
                    <a:pt x="1142" y="879"/>
                  </a:lnTo>
                  <a:lnTo>
                    <a:pt x="1152" y="907"/>
                  </a:lnTo>
                  <a:lnTo>
                    <a:pt x="1155" y="934"/>
                  </a:lnTo>
                  <a:lnTo>
                    <a:pt x="1162" y="963"/>
                  </a:lnTo>
                  <a:lnTo>
                    <a:pt x="1166" y="994"/>
                  </a:lnTo>
                  <a:lnTo>
                    <a:pt x="1171" y="1021"/>
                  </a:lnTo>
                  <a:lnTo>
                    <a:pt x="1175" y="1053"/>
                  </a:lnTo>
                  <a:lnTo>
                    <a:pt x="1176" y="1082"/>
                  </a:lnTo>
                  <a:lnTo>
                    <a:pt x="1180" y="1112"/>
                  </a:lnTo>
                  <a:lnTo>
                    <a:pt x="1180" y="1142"/>
                  </a:lnTo>
                  <a:lnTo>
                    <a:pt x="1180" y="1173"/>
                  </a:lnTo>
                  <a:lnTo>
                    <a:pt x="1183" y="1173"/>
                  </a:lnTo>
                  <a:lnTo>
                    <a:pt x="1475" y="1173"/>
                  </a:lnTo>
                  <a:lnTo>
                    <a:pt x="889" y="1760"/>
                  </a:lnTo>
                  <a:lnTo>
                    <a:pt x="302" y="1173"/>
                  </a:lnTo>
                  <a:lnTo>
                    <a:pt x="595" y="1173"/>
                  </a:lnTo>
                  <a:close/>
                </a:path>
              </a:pathLst>
            </a:custGeom>
            <a:gradFill rotWithShape="1">
              <a:gsLst>
                <a:gs pos="0">
                  <a:srgbClr val="FF9933">
                    <a:alpha val="40000"/>
                  </a:srgbClr>
                </a:gs>
                <a:gs pos="100000">
                  <a:srgbClr val="FF9933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ko-KR" altLang="en-US" sz="1200">
                <a:effectLst>
                  <a:outerShdw blurRad="38100" dist="38100" dir="2700000" algn="tl">
                    <a:srgbClr val="000000"/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82" name="화살표: 갈매기형 수장 3">
              <a:extLst>
                <a:ext uri="{FF2B5EF4-FFF2-40B4-BE49-F238E27FC236}">
                  <a16:creationId xmlns="" xmlns:a16="http://schemas.microsoft.com/office/drawing/2014/main" id="{081EF059-51C0-4A21-A208-425D5ECB8F5B}"/>
                </a:ext>
              </a:extLst>
            </p:cNvPr>
            <p:cNvSpPr/>
            <p:nvPr/>
          </p:nvSpPr>
          <p:spPr>
            <a:xfrm>
              <a:off x="2251636" y="1686545"/>
              <a:ext cx="335654" cy="1049529"/>
            </a:xfrm>
            <a:prstGeom prst="chevron">
              <a:avLst/>
            </a:prstGeom>
            <a:solidFill>
              <a:schemeClr val="accent1">
                <a:alpha val="59000"/>
              </a:schemeClr>
            </a:solidFill>
            <a:ln>
              <a:solidFill>
                <a:schemeClr val="accent1">
                  <a:lumMod val="75000"/>
                  <a:alpha val="3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281561" y="5427540"/>
            <a:ext cx="8671010" cy="1101702"/>
            <a:chOff x="74498" y="3139732"/>
            <a:chExt cx="8671010" cy="1287203"/>
          </a:xfrm>
        </p:grpSpPr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B0830D0C-0221-4E07-BA4F-ABA9FDB8F772}"/>
                </a:ext>
              </a:extLst>
            </p:cNvPr>
            <p:cNvSpPr txBox="1"/>
            <p:nvPr/>
          </p:nvSpPr>
          <p:spPr>
            <a:xfrm>
              <a:off x="74498" y="3412910"/>
              <a:ext cx="2682062" cy="10068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설비 최종 </a:t>
              </a:r>
              <a:r>
                <a:rPr lang="en-US" altLang="ko-KR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D/B</a:t>
              </a:r>
              <a:r>
                <a:rPr lang="ko-KR" alt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lang="en-US" altLang="ko-KR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Part </a:t>
              </a:r>
              <a:r>
                <a:rPr lang="ko-KR" altLang="en-US" sz="10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n-ea"/>
                  <a:ea typeface="+mn-ea"/>
                </a:rPr>
                <a:t>확인 검토</a:t>
              </a:r>
              <a:endParaRPr lang="en-US" altLang="ko-KR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+mn-ea"/>
                  <a:ea typeface="+mn-ea"/>
                </a:rPr>
                <a:t>설비 </a:t>
              </a:r>
              <a:r>
                <a:rPr lang="en-US" altLang="ko-KR" sz="1000" dirty="0">
                  <a:latin typeface="+mn-ea"/>
                  <a:ea typeface="+mn-ea"/>
                </a:rPr>
                <a:t>PART CODE</a:t>
              </a:r>
              <a:r>
                <a:rPr lang="ko-KR" altLang="en-US" sz="1000" dirty="0">
                  <a:latin typeface="+mn-ea"/>
                  <a:ea typeface="+mn-ea"/>
                </a:rPr>
                <a:t>별 </a:t>
              </a:r>
              <a:r>
                <a:rPr lang="en-US" altLang="ko-KR" sz="1000" dirty="0">
                  <a:latin typeface="+mn-ea"/>
                  <a:ea typeface="+mn-ea"/>
                </a:rPr>
                <a:t>D/B </a:t>
              </a:r>
              <a:r>
                <a:rPr lang="ko-KR" altLang="en-US" sz="1000" dirty="0">
                  <a:latin typeface="+mn-ea"/>
                  <a:ea typeface="+mn-ea"/>
                </a:rPr>
                <a:t>단일화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b="1" dirty="0">
                  <a:solidFill>
                    <a:srgbClr val="0000FF"/>
                  </a:solidFill>
                  <a:latin typeface="+mn-ea"/>
                  <a:ea typeface="+mn-ea"/>
                </a:rPr>
                <a:t>신규 및 수정 변경에 따른 </a:t>
              </a:r>
              <a:r>
                <a:rPr lang="en-US" altLang="ko-KR" sz="1000" b="1" dirty="0">
                  <a:solidFill>
                    <a:srgbClr val="0000FF"/>
                  </a:solidFill>
                  <a:latin typeface="+mn-ea"/>
                  <a:ea typeface="+mn-ea"/>
                </a:rPr>
                <a:t>REV. </a:t>
              </a:r>
              <a:r>
                <a:rPr lang="ko-KR" altLang="en-US" sz="1000" b="1" dirty="0">
                  <a:solidFill>
                    <a:srgbClr val="0000FF"/>
                  </a:solidFill>
                  <a:latin typeface="+mn-ea"/>
                  <a:ea typeface="+mn-ea"/>
                </a:rPr>
                <a:t>관리 </a:t>
              </a:r>
              <a:endParaRPr lang="en-US" altLang="ko-KR" sz="10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="" xmlns:a16="http://schemas.microsoft.com/office/drawing/2014/main" id="{5C2CB1AB-3348-4387-9FE0-98A1F0FAED78}"/>
                </a:ext>
              </a:extLst>
            </p:cNvPr>
            <p:cNvGrpSpPr/>
            <p:nvPr/>
          </p:nvGrpSpPr>
          <p:grpSpPr>
            <a:xfrm>
              <a:off x="74498" y="3144357"/>
              <a:ext cx="2682062" cy="284643"/>
              <a:chOff x="74498" y="3144357"/>
              <a:chExt cx="2682062" cy="284643"/>
            </a:xfrm>
          </p:grpSpPr>
          <p:sp>
            <p:nvSpPr>
              <p:cNvPr id="96" name="Text Box 8">
                <a:extLst>
                  <a:ext uri="{FF2B5EF4-FFF2-40B4-BE49-F238E27FC236}">
                    <a16:creationId xmlns="" xmlns:a16="http://schemas.microsoft.com/office/drawing/2014/main" id="{CC7B2394-E291-49C3-950F-4CADC0F8E4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660" y="3144357"/>
                <a:ext cx="1882376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>
                    <a:solidFill>
                      <a:srgbClr val="FBAE27"/>
                    </a:solidFill>
                    <a:latin typeface="+mn-ea"/>
                    <a:ea typeface="+mn-ea"/>
                  </a:rPr>
                  <a:t>PART Library </a:t>
                </a:r>
                <a:r>
                  <a:rPr lang="ko-KR" altLang="en-US" sz="1000" b="1" dirty="0">
                    <a:solidFill>
                      <a:srgbClr val="FBAE27"/>
                    </a:solidFill>
                    <a:latin typeface="+mn-ea"/>
                    <a:ea typeface="+mn-ea"/>
                  </a:rPr>
                  <a:t>최적화</a:t>
                </a:r>
                <a:endParaRPr lang="ko-KR" altLang="ko-KR" sz="1000" b="1" dirty="0">
                  <a:solidFill>
                    <a:srgbClr val="FBAE27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97" name="직선 연결선 96">
                <a:extLst>
                  <a:ext uri="{FF2B5EF4-FFF2-40B4-BE49-F238E27FC236}">
                    <a16:creationId xmlns="" xmlns:a16="http://schemas.microsoft.com/office/drawing/2014/main" id="{CDBAFDBC-BC80-4733-88A1-6037058710A5}"/>
                  </a:ext>
                </a:extLst>
              </p:cNvPr>
              <p:cNvCxnSpPr/>
              <p:nvPr/>
            </p:nvCxnSpPr>
            <p:spPr>
              <a:xfrm>
                <a:off x="74498" y="3429000"/>
                <a:ext cx="268206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타원 97">
                <a:extLst>
                  <a:ext uri="{FF2B5EF4-FFF2-40B4-BE49-F238E27FC236}">
                    <a16:creationId xmlns="" xmlns:a16="http://schemas.microsoft.com/office/drawing/2014/main" id="{E0909AD6-F3A0-40AB-A00F-2BEAD1166583}"/>
                  </a:ext>
                </a:extLst>
              </p:cNvPr>
              <p:cNvSpPr/>
              <p:nvPr/>
            </p:nvSpPr>
            <p:spPr>
              <a:xfrm>
                <a:off x="251524" y="3144357"/>
                <a:ext cx="314294" cy="261611"/>
              </a:xfrm>
              <a:prstGeom prst="ellipse">
                <a:avLst/>
              </a:prstGeom>
              <a:gradFill flip="none" rotWithShape="1">
                <a:gsLst>
                  <a:gs pos="0">
                    <a:srgbClr val="FBA31B"/>
                  </a:gs>
                  <a:gs pos="100000">
                    <a:srgbClr val="FECF38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+mn-ea"/>
                  </a:rPr>
                  <a:t>1</a:t>
                </a:r>
                <a:endParaRPr lang="ko-KR" altLang="en-US" sz="1000" dirty="0">
                  <a:latin typeface="+mn-ea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="" xmlns:a16="http://schemas.microsoft.com/office/drawing/2014/main" id="{B74BCBA7-89ED-424D-B3D2-755DE2E0805F}"/>
                </a:ext>
              </a:extLst>
            </p:cNvPr>
            <p:cNvGrpSpPr/>
            <p:nvPr/>
          </p:nvGrpSpPr>
          <p:grpSpPr>
            <a:xfrm>
              <a:off x="3059832" y="3139732"/>
              <a:ext cx="2682062" cy="284643"/>
              <a:chOff x="74498" y="3144357"/>
              <a:chExt cx="2682062" cy="284643"/>
            </a:xfrm>
          </p:grpSpPr>
          <p:sp>
            <p:nvSpPr>
              <p:cNvPr id="93" name="Text Box 8">
                <a:extLst>
                  <a:ext uri="{FF2B5EF4-FFF2-40B4-BE49-F238E27FC236}">
                    <a16:creationId xmlns="" xmlns:a16="http://schemas.microsoft.com/office/drawing/2014/main" id="{A759E287-31D8-4399-8B58-A0934B9503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5108" y="3145144"/>
                <a:ext cx="151474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>
                    <a:solidFill>
                      <a:srgbClr val="FBAE27"/>
                    </a:solidFill>
                    <a:latin typeface="+mn-ea"/>
                    <a:ea typeface="+mn-ea"/>
                  </a:rPr>
                  <a:t>LINE/MODEL</a:t>
                </a:r>
                <a:r>
                  <a:rPr lang="ko-KR" altLang="en-US" sz="1000" b="1" dirty="0">
                    <a:solidFill>
                      <a:srgbClr val="FBAE27"/>
                    </a:solidFill>
                    <a:latin typeface="+mn-ea"/>
                    <a:ea typeface="+mn-ea"/>
                  </a:rPr>
                  <a:t> 검토</a:t>
                </a:r>
                <a:endParaRPr lang="ko-KR" altLang="ko-KR" sz="1000" b="1" dirty="0">
                  <a:solidFill>
                    <a:srgbClr val="FBAE27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94" name="직선 연결선 93">
                <a:extLst>
                  <a:ext uri="{FF2B5EF4-FFF2-40B4-BE49-F238E27FC236}">
                    <a16:creationId xmlns="" xmlns:a16="http://schemas.microsoft.com/office/drawing/2014/main" id="{D472EE2C-1A10-4898-9E14-C2AE05D09274}"/>
                  </a:ext>
                </a:extLst>
              </p:cNvPr>
              <p:cNvCxnSpPr/>
              <p:nvPr/>
            </p:nvCxnSpPr>
            <p:spPr>
              <a:xfrm>
                <a:off x="74498" y="3429000"/>
                <a:ext cx="268206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타원 94">
                <a:extLst>
                  <a:ext uri="{FF2B5EF4-FFF2-40B4-BE49-F238E27FC236}">
                    <a16:creationId xmlns="" xmlns:a16="http://schemas.microsoft.com/office/drawing/2014/main" id="{28C25302-E018-430E-8186-FE4BEE05B2F9}"/>
                  </a:ext>
                </a:extLst>
              </p:cNvPr>
              <p:cNvSpPr/>
              <p:nvPr/>
            </p:nvSpPr>
            <p:spPr>
              <a:xfrm>
                <a:off x="251524" y="3144357"/>
                <a:ext cx="314294" cy="261611"/>
              </a:xfrm>
              <a:prstGeom prst="ellipse">
                <a:avLst/>
              </a:prstGeom>
              <a:gradFill flip="none" rotWithShape="1">
                <a:gsLst>
                  <a:gs pos="0">
                    <a:srgbClr val="FBA31B"/>
                  </a:gs>
                  <a:gs pos="100000">
                    <a:srgbClr val="FECF38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+mn-ea"/>
                  </a:rPr>
                  <a:t>2</a:t>
                </a:r>
                <a:endParaRPr lang="ko-KR" altLang="en-US" sz="1000" dirty="0">
                  <a:latin typeface="+mn-ea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="" xmlns:a16="http://schemas.microsoft.com/office/drawing/2014/main" id="{3A654981-2861-4963-93D9-8B48124F9B79}"/>
                </a:ext>
              </a:extLst>
            </p:cNvPr>
            <p:cNvSpPr txBox="1"/>
            <p:nvPr/>
          </p:nvSpPr>
          <p:spPr>
            <a:xfrm>
              <a:off x="3236858" y="3420058"/>
              <a:ext cx="2505036" cy="10068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r>
                <a:rPr lang="en-US" altLang="ko-KR" sz="1000" b="1" dirty="0">
                  <a:solidFill>
                    <a:srgbClr val="0000FF"/>
                  </a:solidFill>
                  <a:latin typeface="+mn-ea"/>
                  <a:ea typeface="+mn-ea"/>
                </a:rPr>
                <a:t>L.O.B </a:t>
              </a:r>
              <a:r>
                <a:rPr lang="ko-KR" altLang="en-US" sz="1000" b="1" dirty="0">
                  <a:solidFill>
                    <a:srgbClr val="0000FF"/>
                  </a:solidFill>
                  <a:latin typeface="+mn-ea"/>
                  <a:ea typeface="+mn-ea"/>
                </a:rPr>
                <a:t>동일 모델 </a:t>
              </a:r>
              <a:r>
                <a:rPr lang="en-US" altLang="ko-KR" sz="1000" b="1" dirty="0">
                  <a:solidFill>
                    <a:srgbClr val="0000FF"/>
                  </a:solidFill>
                  <a:latin typeface="+mn-ea"/>
                  <a:ea typeface="+mn-ea"/>
                </a:rPr>
                <a:t>LINE</a:t>
              </a:r>
              <a:r>
                <a:rPr lang="ko-KR" altLang="en-US" sz="1000" b="1" dirty="0">
                  <a:solidFill>
                    <a:srgbClr val="0000FF"/>
                  </a:solidFill>
                  <a:latin typeface="+mn-ea"/>
                  <a:ea typeface="+mn-ea"/>
                </a:rPr>
                <a:t>별</a:t>
              </a:r>
              <a:r>
                <a:rPr lang="en-US" altLang="ko-KR" sz="1000" b="1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lang="ko-KR" altLang="en-US" sz="1000" b="1" dirty="0">
                  <a:solidFill>
                    <a:srgbClr val="0000FF"/>
                  </a:solidFill>
                  <a:latin typeface="+mn-ea"/>
                  <a:ea typeface="+mn-ea"/>
                </a:rPr>
                <a:t>차이 개선</a:t>
              </a:r>
              <a:endParaRPr lang="en-US" altLang="ko-KR" sz="1000" b="1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+mn-ea"/>
                  <a:ea typeface="+mn-ea"/>
                </a:rPr>
                <a:t>DB NO MODEL</a:t>
              </a:r>
              <a:r>
                <a:rPr lang="ko-KR" altLang="en-US" sz="1000" dirty="0">
                  <a:latin typeface="+mn-ea"/>
                  <a:ea typeface="+mn-ea"/>
                </a:rPr>
                <a:t>별 최적화 작업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r>
                <a:rPr lang="en-US" altLang="ko-KR" sz="1000" dirty="0">
                  <a:latin typeface="+mn-ea"/>
                  <a:ea typeface="+mn-ea"/>
                </a:rPr>
                <a:t>PART</a:t>
              </a:r>
              <a:r>
                <a:rPr lang="ko-KR" altLang="en-US" sz="1000" dirty="0">
                  <a:latin typeface="+mn-ea"/>
                  <a:ea typeface="+mn-ea"/>
                </a:rPr>
                <a:t> 속도 </a:t>
              </a:r>
              <a:r>
                <a:rPr lang="en-US" altLang="ko-KR" sz="1000" dirty="0">
                  <a:latin typeface="+mn-ea"/>
                  <a:ea typeface="+mn-ea"/>
                </a:rPr>
                <a:t>LOSS </a:t>
              </a:r>
              <a:r>
                <a:rPr lang="ko-KR" altLang="en-US" sz="1000" dirty="0">
                  <a:latin typeface="+mn-ea"/>
                  <a:ea typeface="+mn-ea"/>
                </a:rPr>
                <a:t>발생 유실 최적화  </a:t>
              </a:r>
              <a:endParaRPr lang="en-US" altLang="ko-KR" sz="1000" dirty="0">
                <a:latin typeface="+mn-ea"/>
                <a:ea typeface="+mn-ea"/>
              </a:endParaRPr>
            </a:p>
          </p:txBody>
        </p:sp>
        <p:grpSp>
          <p:nvGrpSpPr>
            <p:cNvPr id="88" name="그룹 87">
              <a:extLst>
                <a:ext uri="{FF2B5EF4-FFF2-40B4-BE49-F238E27FC236}">
                  <a16:creationId xmlns="" xmlns:a16="http://schemas.microsoft.com/office/drawing/2014/main" id="{1ADD037C-97ED-484D-95E7-FB6E977B3A3E}"/>
                </a:ext>
              </a:extLst>
            </p:cNvPr>
            <p:cNvGrpSpPr/>
            <p:nvPr/>
          </p:nvGrpSpPr>
          <p:grpSpPr>
            <a:xfrm>
              <a:off x="6063446" y="3139732"/>
              <a:ext cx="2682062" cy="284643"/>
              <a:chOff x="74498" y="3144357"/>
              <a:chExt cx="2682062" cy="284643"/>
            </a:xfrm>
          </p:grpSpPr>
          <p:sp>
            <p:nvSpPr>
              <p:cNvPr id="90" name="Text Box 8">
                <a:extLst>
                  <a:ext uri="{FF2B5EF4-FFF2-40B4-BE49-F238E27FC236}">
                    <a16:creationId xmlns="" xmlns:a16="http://schemas.microsoft.com/office/drawing/2014/main" id="{8FB72A8A-B205-449C-AE80-DE5C82CDFE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5108" y="3145144"/>
                <a:ext cx="151474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 dirty="0">
                    <a:solidFill>
                      <a:srgbClr val="FBAE27"/>
                    </a:solidFill>
                    <a:latin typeface="+mn-ea"/>
                    <a:ea typeface="+mn-ea"/>
                  </a:rPr>
                  <a:t>유지 지속 관리</a:t>
                </a:r>
                <a:endParaRPr lang="ko-KR" altLang="ko-KR" sz="1000" b="1" dirty="0">
                  <a:solidFill>
                    <a:srgbClr val="FBAE27"/>
                  </a:solidFill>
                  <a:latin typeface="+mn-ea"/>
                  <a:ea typeface="+mn-ea"/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="" xmlns:a16="http://schemas.microsoft.com/office/drawing/2014/main" id="{9EC4DB16-1824-4F8C-8CAF-4CA145CF02AB}"/>
                  </a:ext>
                </a:extLst>
              </p:cNvPr>
              <p:cNvCxnSpPr/>
              <p:nvPr/>
            </p:nvCxnSpPr>
            <p:spPr>
              <a:xfrm>
                <a:off x="74498" y="3429000"/>
                <a:ext cx="2682062" cy="0"/>
              </a:xfrm>
              <a:prstGeom prst="line">
                <a:avLst/>
              </a:prstGeom>
              <a:ln w="190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타원 91">
                <a:extLst>
                  <a:ext uri="{FF2B5EF4-FFF2-40B4-BE49-F238E27FC236}">
                    <a16:creationId xmlns="" xmlns:a16="http://schemas.microsoft.com/office/drawing/2014/main" id="{C4138CFB-A0FC-49F9-A097-C87294E32A2A}"/>
                  </a:ext>
                </a:extLst>
              </p:cNvPr>
              <p:cNvSpPr/>
              <p:nvPr/>
            </p:nvSpPr>
            <p:spPr>
              <a:xfrm>
                <a:off x="251524" y="3144357"/>
                <a:ext cx="314294" cy="261611"/>
              </a:xfrm>
              <a:prstGeom prst="ellipse">
                <a:avLst/>
              </a:prstGeom>
              <a:gradFill flip="none" rotWithShape="1">
                <a:gsLst>
                  <a:gs pos="0">
                    <a:srgbClr val="FBA31B"/>
                  </a:gs>
                  <a:gs pos="100000">
                    <a:srgbClr val="FECF38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00" dirty="0">
                    <a:latin typeface="+mn-ea"/>
                  </a:rPr>
                  <a:t>3</a:t>
                </a:r>
                <a:endParaRPr lang="ko-KR" altLang="en-US" sz="1000" dirty="0">
                  <a:latin typeface="+mn-ea"/>
                </a:endParaRPr>
              </a:p>
            </p:txBody>
          </p:sp>
        </p:grp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FC3A7242-FA2E-4BB5-ACA7-B14DFF716E13}"/>
                </a:ext>
              </a:extLst>
            </p:cNvPr>
            <p:cNvSpPr txBox="1"/>
            <p:nvPr/>
          </p:nvSpPr>
          <p:spPr>
            <a:xfrm>
              <a:off x="6240472" y="3420058"/>
              <a:ext cx="2505036" cy="10068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b="1" dirty="0">
                  <a:solidFill>
                    <a:srgbClr val="0000FF"/>
                  </a:solidFill>
                  <a:latin typeface="+mn-ea"/>
                  <a:ea typeface="+mn-ea"/>
                </a:rPr>
                <a:t>신규 </a:t>
              </a:r>
              <a:r>
                <a:rPr lang="en-US" altLang="ko-KR" sz="1000" b="1" dirty="0">
                  <a:solidFill>
                    <a:srgbClr val="0000FF"/>
                  </a:solidFill>
                  <a:latin typeface="+mn-ea"/>
                  <a:ea typeface="+mn-ea"/>
                </a:rPr>
                <a:t>MODEL D/B</a:t>
              </a:r>
              <a:r>
                <a:rPr lang="ko-KR" altLang="en-US" sz="1000" b="1" dirty="0">
                  <a:solidFill>
                    <a:srgbClr val="0000FF"/>
                  </a:solidFill>
                  <a:latin typeface="+mn-ea"/>
                  <a:ea typeface="+mn-ea"/>
                </a:rPr>
                <a:t> 관리 </a:t>
              </a:r>
              <a:r>
                <a:rPr lang="en-US" altLang="ko-KR" sz="1000" b="1" dirty="0">
                  <a:solidFill>
                    <a:srgbClr val="0000FF"/>
                  </a:solidFill>
                  <a:latin typeface="+mn-ea"/>
                  <a:ea typeface="+mn-ea"/>
                </a:rPr>
                <a:t>– </a:t>
              </a:r>
              <a:r>
                <a:rPr lang="ko-KR" altLang="en-US" sz="1000" b="1" dirty="0">
                  <a:solidFill>
                    <a:srgbClr val="0000FF"/>
                  </a:solidFill>
                  <a:latin typeface="+mn-ea"/>
                  <a:ea typeface="+mn-ea"/>
                </a:rPr>
                <a:t>김남수</a:t>
              </a:r>
              <a:r>
                <a:rPr lang="en-US" altLang="ko-KR" sz="1000" b="1" dirty="0">
                  <a:solidFill>
                    <a:srgbClr val="0000FF"/>
                  </a:solidFill>
                  <a:latin typeface="+mn-ea"/>
                  <a:ea typeface="+mn-ea"/>
                </a:rPr>
                <a:t>K</a:t>
              </a: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+mn-ea"/>
                  <a:ea typeface="+mn-ea"/>
                </a:rPr>
                <a:t>설비 </a:t>
              </a:r>
              <a:r>
                <a:rPr lang="en-US" altLang="ko-KR" sz="1000" dirty="0">
                  <a:latin typeface="+mn-ea"/>
                  <a:ea typeface="+mn-ea"/>
                </a:rPr>
                <a:t>P.G </a:t>
              </a:r>
              <a:r>
                <a:rPr lang="ko-KR" altLang="en-US" sz="1000" dirty="0">
                  <a:latin typeface="+mn-ea"/>
                  <a:ea typeface="+mn-ea"/>
                </a:rPr>
                <a:t>적용 및 </a:t>
              </a:r>
              <a:r>
                <a:rPr lang="en-US" altLang="ko-KR" sz="1000" dirty="0">
                  <a:latin typeface="+mn-ea"/>
                  <a:ea typeface="+mn-ea"/>
                </a:rPr>
                <a:t>P-TOOL - </a:t>
              </a:r>
              <a:r>
                <a:rPr lang="ko-KR" altLang="en-US" sz="1000" dirty="0">
                  <a:latin typeface="+mn-ea"/>
                  <a:ea typeface="+mn-ea"/>
                </a:rPr>
                <a:t>부반펑</a:t>
              </a:r>
              <a:endParaRPr lang="en-US" altLang="ko-KR" sz="1000" dirty="0"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endParaRPr lang="en-US" altLang="ko-KR" sz="1000" dirty="0">
                <a:latin typeface="+mn-ea"/>
                <a:ea typeface="+mn-ea"/>
              </a:endParaRPr>
            </a:p>
            <a:p>
              <a:pPr marL="171450" lvl="0" indent="-171450">
                <a:lnSpc>
                  <a:spcPts val="12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dirty="0">
                  <a:latin typeface="+mn-ea"/>
                  <a:ea typeface="+mn-ea"/>
                </a:rPr>
                <a:t>조장 </a:t>
              </a:r>
              <a:r>
                <a:rPr lang="en-US" altLang="ko-KR" sz="1000" dirty="0">
                  <a:latin typeface="+mn-ea"/>
                  <a:ea typeface="+mn-ea"/>
                </a:rPr>
                <a:t>&amp; </a:t>
              </a:r>
              <a:r>
                <a:rPr lang="ko-KR" altLang="en-US" sz="1000" dirty="0">
                  <a:latin typeface="+mn-ea"/>
                  <a:ea typeface="+mn-ea"/>
                </a:rPr>
                <a:t>엔지니어 교육 점검 활동  </a:t>
              </a:r>
              <a:endParaRPr lang="en-US" altLang="ko-KR" sz="1000" dirty="0">
                <a:latin typeface="+mn-ea"/>
                <a:ea typeface="+mn-ea"/>
              </a:endParaRPr>
            </a:p>
          </p:txBody>
        </p:sp>
      </p:grpSp>
      <p:graphicFrame>
        <p:nvGraphicFramePr>
          <p:cNvPr id="100" name="표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176862"/>
              </p:ext>
            </p:extLst>
          </p:nvPr>
        </p:nvGraphicFramePr>
        <p:xfrm>
          <a:off x="3635902" y="1150045"/>
          <a:ext cx="5293216" cy="2730500"/>
        </p:xfrm>
        <a:graphic>
          <a:graphicData uri="http://schemas.openxmlformats.org/drawingml/2006/table">
            <a:tbl>
              <a:tblPr/>
              <a:tblGrid>
                <a:gridCol w="10407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596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2356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65618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7855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6552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Process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이력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관리 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+mj-ea"/>
                          <a:ea typeface="+mj-ea"/>
                        </a:rPr>
                        <a:t>관리기준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 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649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L.O.B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228600" indent="-228600" algn="l" fontAlgn="ctr">
                        <a:lnSpc>
                          <a:spcPct val="20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Feeder</a:t>
                      </a:r>
                      <a:r>
                        <a:rPr lang="en-US" altLang="ko-KR" sz="9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분배</a:t>
                      </a:r>
                      <a:endParaRPr lang="en-US" altLang="ko-KR" sz="900" b="1" i="0" u="none" strike="noStrike" baseline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lnSpc>
                          <a:spcPct val="20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9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D/B</a:t>
                      </a:r>
                    </a:p>
                    <a:p>
                      <a:pPr marL="228600" indent="-228600" algn="l" fontAlgn="ctr">
                        <a:lnSpc>
                          <a:spcPct val="20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9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Head Skip</a:t>
                      </a:r>
                    </a:p>
                    <a:p>
                      <a:pPr marL="228600" indent="-228600" algn="l" fontAlgn="ctr">
                        <a:lnSpc>
                          <a:spcPct val="20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9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설비성능</a:t>
                      </a:r>
                      <a:endParaRPr lang="en-US" altLang="ko-KR" sz="900" b="1" i="0" u="none" strike="noStrike" baseline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lnSpc>
                          <a:spcPct val="20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9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Model/Line</a:t>
                      </a:r>
                    </a:p>
                    <a:p>
                      <a:pPr marL="0" indent="0" algn="l" fontAlgn="ctr">
                        <a:lnSpc>
                          <a:spcPct val="200000"/>
                        </a:lnSpc>
                        <a:buFont typeface="+mj-ea"/>
                        <a:buNone/>
                      </a:pPr>
                      <a:r>
                        <a:rPr lang="ko-KR" altLang="en-US" sz="9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차이 분석</a:t>
                      </a:r>
                      <a:endParaRPr lang="en-US" altLang="ko-KR" sz="900" b="1" i="0" u="none" strike="noStrike" baseline="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 </a:t>
                      </a:r>
                      <a:r>
                        <a:rPr lang="en-US" altLang="ko-KR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96%</a:t>
                      </a: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8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 98%</a:t>
                      </a: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8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</a:t>
                      </a:r>
                      <a:r>
                        <a:rPr lang="en-US" altLang="ko-KR" sz="800" b="1" i="0" u="none" strike="noStrike" baseline="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98%</a:t>
                      </a:r>
                      <a:endParaRPr lang="en-US" altLang="ko-KR" sz="8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buFont typeface="Wingdings" panose="05000000000000000000" pitchFamily="2" charset="2"/>
                        <a:buChar char="v"/>
                      </a:pPr>
                      <a:endParaRPr lang="ko-KR" altLang="en-US" sz="12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fontAlgn="ctr">
                        <a:lnSpc>
                          <a:spcPct val="2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P/G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관리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(DB)</a:t>
                      </a:r>
                    </a:p>
                    <a:p>
                      <a:pPr marL="171450" indent="-171450" algn="l" fontAlgn="ctr">
                        <a:lnSpc>
                          <a:spcPct val="2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L.O.B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관대 대장 작성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2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800" dirty="0"/>
                        <a:t>Monitoring </a:t>
                      </a:r>
                      <a:r>
                        <a:rPr lang="ko-KR" altLang="en-US" sz="800" dirty="0"/>
                        <a:t>관리</a:t>
                      </a:r>
                      <a:endParaRPr lang="en-US" altLang="ko-KR" sz="800" dirty="0"/>
                    </a:p>
                    <a:p>
                      <a:pPr marL="0" indent="0" algn="l" fontAlgn="ctr">
                        <a:lnSpc>
                          <a:spcPct val="20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- 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원인 분석 및 조치 진행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2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동일 </a:t>
                      </a:r>
                      <a:r>
                        <a:rPr lang="en-US" altLang="ko-KR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Line</a:t>
                      </a: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편차 점검</a:t>
                      </a:r>
                      <a:endParaRPr lang="en-US" altLang="ko-KR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ctr">
                        <a:lnSpc>
                          <a:spcPct val="200000"/>
                        </a:lnSpc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담당자 지정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01" name="그룹 100"/>
          <p:cNvGrpSpPr/>
          <p:nvPr/>
        </p:nvGrpSpPr>
        <p:grpSpPr>
          <a:xfrm>
            <a:off x="3333619" y="1594640"/>
            <a:ext cx="1310390" cy="2234845"/>
            <a:chOff x="268367" y="2681473"/>
            <a:chExt cx="1565553" cy="2914495"/>
          </a:xfrm>
        </p:grpSpPr>
        <p:cxnSp>
          <p:nvCxnSpPr>
            <p:cNvPr id="102" name="꺾인 연결선 101"/>
            <p:cNvCxnSpPr>
              <a:cxnSpLocks/>
              <a:stCxn id="109" idx="1"/>
              <a:endCxn id="103" idx="1"/>
            </p:cNvCxnSpPr>
            <p:nvPr/>
          </p:nvCxnSpPr>
          <p:spPr>
            <a:xfrm rot="10800000">
              <a:off x="689150" y="3544542"/>
              <a:ext cx="1" cy="1781194"/>
            </a:xfrm>
            <a:prstGeom prst="bentConnector3">
              <a:avLst>
                <a:gd name="adj1" fmla="val 2286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모서리가 둥근 직사각형 102"/>
            <p:cNvSpPr/>
            <p:nvPr/>
          </p:nvSpPr>
          <p:spPr>
            <a:xfrm>
              <a:off x="689149" y="3354606"/>
              <a:ext cx="1144771" cy="37987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800" b="1" dirty="0">
                  <a:solidFill>
                    <a:schemeClr val="tx1"/>
                  </a:solidFill>
                </a:rPr>
                <a:t>생산 진행</a:t>
              </a:r>
            </a:p>
          </p:txBody>
        </p:sp>
        <p:cxnSp>
          <p:nvCxnSpPr>
            <p:cNvPr id="104" name="직선 화살표 연결선 103"/>
            <p:cNvCxnSpPr>
              <a:cxnSpLocks/>
              <a:stCxn id="108" idx="2"/>
              <a:endCxn id="103" idx="0"/>
            </p:cNvCxnSpPr>
            <p:nvPr/>
          </p:nvCxnSpPr>
          <p:spPr>
            <a:xfrm>
              <a:off x="1261535" y="3061345"/>
              <a:ext cx="0" cy="293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cxnSpLocks/>
              <a:stCxn id="103" idx="2"/>
              <a:endCxn id="107" idx="0"/>
            </p:cNvCxnSpPr>
            <p:nvPr/>
          </p:nvCxnSpPr>
          <p:spPr>
            <a:xfrm>
              <a:off x="1261535" y="3734478"/>
              <a:ext cx="1" cy="248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모서리가 둥근 직사각형 105"/>
            <p:cNvSpPr/>
            <p:nvPr/>
          </p:nvSpPr>
          <p:spPr>
            <a:xfrm>
              <a:off x="268367" y="5377826"/>
              <a:ext cx="448279" cy="218142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0000FF"/>
                  </a:solidFill>
                </a:rPr>
                <a:t>OK</a:t>
              </a:r>
              <a:endParaRPr lang="ko-KR" altLang="en-US" sz="800" dirty="0">
                <a:solidFill>
                  <a:srgbClr val="0000FF"/>
                </a:solidFill>
              </a:endParaRPr>
            </a:p>
          </p:txBody>
        </p:sp>
        <p:sp>
          <p:nvSpPr>
            <p:cNvPr id="107" name="다이아몬드 106"/>
            <p:cNvSpPr/>
            <p:nvPr/>
          </p:nvSpPr>
          <p:spPr>
            <a:xfrm>
              <a:off x="689151" y="3982987"/>
              <a:ext cx="1144769" cy="754325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</a:rPr>
                <a:t>L.O.B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800" b="1" dirty="0">
                  <a:solidFill>
                    <a:schemeClr val="tx1"/>
                  </a:solidFill>
                </a:rPr>
                <a:t>Monitoring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모서리가 둥근 직사각형 107"/>
            <p:cNvSpPr/>
            <p:nvPr/>
          </p:nvSpPr>
          <p:spPr>
            <a:xfrm>
              <a:off x="689149" y="2681473"/>
              <a:ext cx="1144771" cy="37987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신규 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P/G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적용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최적화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689150" y="5055504"/>
              <a:ext cx="1144770" cy="540464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저해요인 확인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및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 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조치</a:t>
              </a:r>
              <a:endParaRPr lang="en-US" altLang="ko-KR" sz="8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(</a:t>
              </a:r>
              <a:r>
                <a:rPr lang="ko-KR" altLang="en-US" sz="800" b="1" dirty="0">
                  <a:solidFill>
                    <a:schemeClr val="tx1"/>
                  </a:solidFill>
                </a:rPr>
                <a:t>관리대장 작성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)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꺾인 연결선 109"/>
            <p:cNvCxnSpPr>
              <a:cxnSpLocks/>
              <a:stCxn id="107" idx="2"/>
              <a:endCxn id="109" idx="0"/>
            </p:cNvCxnSpPr>
            <p:nvPr/>
          </p:nvCxnSpPr>
          <p:spPr>
            <a:xfrm rot="5400000">
              <a:off x="1102440" y="4896408"/>
              <a:ext cx="318192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모서리가 둥근 직사각형 110"/>
            <p:cNvSpPr/>
            <p:nvPr/>
          </p:nvSpPr>
          <p:spPr>
            <a:xfrm>
              <a:off x="841328" y="4722546"/>
              <a:ext cx="520013" cy="151463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800" dirty="0">
                  <a:solidFill>
                    <a:srgbClr val="FF0000"/>
                  </a:solidFill>
                </a:rPr>
                <a:t>NG</a:t>
              </a:r>
              <a:endParaRPr lang="ko-KR" altLang="en-US" sz="8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2" name="그림 111">
            <a:extLst>
              <a:ext uri="{FF2B5EF4-FFF2-40B4-BE49-F238E27FC236}">
                <a16:creationId xmlns="" xmlns:a16="http://schemas.microsoft.com/office/drawing/2014/main" id="{2E2417DE-AABF-463B-9832-0855EF3E1D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5558" y="3471524"/>
            <a:ext cx="1559462" cy="404307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274266" y="3644999"/>
            <a:ext cx="2989789" cy="230832"/>
          </a:xfrm>
          <a:prstGeom prst="rect">
            <a:avLst/>
          </a:prstGeom>
          <a:gradFill flip="none" rotWithShape="1">
            <a:gsLst>
              <a:gs pos="0">
                <a:srgbClr val="F79646">
                  <a:lumMod val="5000"/>
                  <a:lumOff val="95000"/>
                  <a:alpha val="7000"/>
                </a:srgbClr>
              </a:gs>
              <a:gs pos="74000">
                <a:srgbClr val="F79646">
                  <a:lumMod val="45000"/>
                  <a:lumOff val="55000"/>
                </a:srgbClr>
              </a:gs>
              <a:gs pos="83000">
                <a:srgbClr val="F79646">
                  <a:lumMod val="45000"/>
                  <a:lumOff val="55000"/>
                </a:srgbClr>
              </a:gs>
              <a:gs pos="100000">
                <a:srgbClr val="F79646">
                  <a:lumMod val="30000"/>
                  <a:lumOff val="70000"/>
                </a:srgb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900" b="1" dirty="0">
                <a:solidFill>
                  <a:srgbClr val="0000FF"/>
                </a:solidFill>
                <a:latin typeface="+mj-ea"/>
                <a:ea typeface="+mj-ea"/>
              </a:rPr>
              <a:t>▣ 동일 </a:t>
            </a:r>
            <a:r>
              <a:rPr lang="en-US" altLang="ko-KR" sz="900" b="1" dirty="0">
                <a:solidFill>
                  <a:srgbClr val="0000FF"/>
                </a:solidFill>
                <a:latin typeface="+mj-ea"/>
                <a:ea typeface="+mj-ea"/>
              </a:rPr>
              <a:t>Model /Line </a:t>
            </a:r>
            <a:r>
              <a:rPr lang="ko-KR" altLang="en-US" sz="900" b="1" dirty="0">
                <a:solidFill>
                  <a:srgbClr val="0000FF"/>
                </a:solidFill>
                <a:latin typeface="+mj-ea"/>
                <a:ea typeface="+mj-ea"/>
              </a:rPr>
              <a:t>에 의한 편차 분석 개선 활동</a:t>
            </a:r>
          </a:p>
        </p:txBody>
      </p:sp>
    </p:spTree>
    <p:extLst>
      <p:ext uri="{BB962C8B-B14F-4D97-AF65-F5344CB8AC3E}">
        <p14:creationId xmlns:p14="http://schemas.microsoft.com/office/powerpoint/2010/main" val="2614611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51524" y="813867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5.</a:t>
            </a:r>
            <a:r>
              <a:rPr 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SMD</a:t>
            </a:r>
            <a:r>
              <a:rPr lang="ko-KR" alt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 생산성 향상 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DC5ABBA-B9D9-4234-A002-A3488FD08ABD}"/>
              </a:ext>
            </a:extLst>
          </p:cNvPr>
          <p:cNvSpPr txBox="1"/>
          <p:nvPr/>
        </p:nvSpPr>
        <p:spPr>
          <a:xfrm>
            <a:off x="423797" y="785230"/>
            <a:ext cx="3358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5-4. </a:t>
            </a:r>
            <a:r>
              <a:rPr lang="ko-KR" altLang="en-US" sz="1400" b="1" dirty="0">
                <a:latin typeface="+mn-ea"/>
                <a:ea typeface="+mn-ea"/>
              </a:rPr>
              <a:t>순간 유실 개선방향 </a:t>
            </a:r>
            <a:r>
              <a:rPr lang="en-US" altLang="ko-KR" sz="1400" b="1" dirty="0">
                <a:latin typeface="+mn-ea"/>
                <a:ea typeface="+mn-ea"/>
              </a:rPr>
              <a:t>- </a:t>
            </a:r>
            <a:r>
              <a:rPr lang="ko-KR" altLang="en-US" sz="1400" dirty="0" err="1">
                <a:solidFill>
                  <a:srgbClr val="0000FF"/>
                </a:solidFill>
                <a:latin typeface="+mn-ea"/>
                <a:ea typeface="+mn-ea"/>
              </a:rPr>
              <a:t>흡착율</a:t>
            </a:r>
            <a:r>
              <a:rPr lang="ko-KR" altLang="en-US" sz="1400" dirty="0">
                <a:solidFill>
                  <a:srgbClr val="0000FF"/>
                </a:solidFill>
                <a:latin typeface="+mn-ea"/>
                <a:ea typeface="+mn-ea"/>
              </a:rPr>
              <a:t> 관리 </a:t>
            </a:r>
          </a:p>
        </p:txBody>
      </p:sp>
      <p:sp>
        <p:nvSpPr>
          <p:cNvPr id="7" name="모서리가 둥근 직사각형 2">
            <a:extLst>
              <a:ext uri="{FF2B5EF4-FFF2-40B4-BE49-F238E27FC236}">
                <a16:creationId xmlns="" xmlns:a16="http://schemas.microsoft.com/office/drawing/2014/main" id="{00000000-0008-0000-0700-000003000000}"/>
              </a:ext>
            </a:extLst>
          </p:cNvPr>
          <p:cNvSpPr/>
          <p:nvPr/>
        </p:nvSpPr>
        <p:spPr>
          <a:xfrm>
            <a:off x="5677150" y="1196751"/>
            <a:ext cx="1199106" cy="1659511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00000000-0008-0000-0700-000004000000}"/>
              </a:ext>
            </a:extLst>
          </p:cNvPr>
          <p:cNvCxnSpPr>
            <a:cxnSpLocks/>
          </p:cNvCxnSpPr>
          <p:nvPr/>
        </p:nvCxnSpPr>
        <p:spPr>
          <a:xfrm>
            <a:off x="6935752" y="1196751"/>
            <a:ext cx="25030" cy="1642269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="" xmlns:a16="http://schemas.microsoft.com/office/drawing/2014/main" id="{00000000-0008-0000-0700-000006000000}"/>
              </a:ext>
            </a:extLst>
          </p:cNvPr>
          <p:cNvCxnSpPr>
            <a:cxnSpLocks/>
          </p:cNvCxnSpPr>
          <p:nvPr/>
        </p:nvCxnSpPr>
        <p:spPr>
          <a:xfrm>
            <a:off x="6960782" y="2852936"/>
            <a:ext cx="707562" cy="0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50A328C5-05CA-4EE3-ABCF-C91CEB78B26C}"/>
              </a:ext>
            </a:extLst>
          </p:cNvPr>
          <p:cNvSpPr txBox="1"/>
          <p:nvPr/>
        </p:nvSpPr>
        <p:spPr>
          <a:xfrm>
            <a:off x="5220072" y="2204864"/>
            <a:ext cx="1601721" cy="246221"/>
          </a:xfrm>
          <a:prstGeom prst="rect">
            <a:avLst/>
          </a:prstGeom>
          <a:gradFill>
            <a:gsLst>
              <a:gs pos="0">
                <a:srgbClr val="F79646">
                  <a:lumMod val="5000"/>
                  <a:lumOff val="95000"/>
                </a:srgbClr>
              </a:gs>
              <a:gs pos="74000">
                <a:srgbClr val="F79646">
                  <a:lumMod val="45000"/>
                  <a:lumOff val="55000"/>
                </a:srgbClr>
              </a:gs>
              <a:gs pos="83000">
                <a:srgbClr val="F79646">
                  <a:lumMod val="45000"/>
                  <a:lumOff val="55000"/>
                </a:srgbClr>
              </a:gs>
              <a:gs pos="100000">
                <a:srgbClr val="F79646">
                  <a:lumMod val="30000"/>
                  <a:lumOff val="70000"/>
                </a:srgb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 err="1">
                <a:solidFill>
                  <a:srgbClr val="FF0000"/>
                </a:solidFill>
                <a:latin typeface="+mj-ea"/>
                <a:ea typeface="+mj-ea"/>
              </a:rPr>
              <a:t>흡착율</a:t>
            </a:r>
            <a:r>
              <a:rPr lang="ko-KR" altLang="en-US" sz="1000" b="1" dirty="0">
                <a:solidFill>
                  <a:srgbClr val="FF0000"/>
                </a:solidFill>
                <a:latin typeface="+mj-ea"/>
                <a:ea typeface="+mj-ea"/>
              </a:rPr>
              <a:t> 하락 문제점 파악</a:t>
            </a:r>
            <a:endParaRPr lang="en-US" altLang="ko-KR" sz="10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020FE82-C2F7-4CB5-BDB0-18C4D58F4C81}"/>
              </a:ext>
            </a:extLst>
          </p:cNvPr>
          <p:cNvSpPr txBox="1"/>
          <p:nvPr/>
        </p:nvSpPr>
        <p:spPr>
          <a:xfrm>
            <a:off x="7048311" y="2204864"/>
            <a:ext cx="11240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>
                <a:solidFill>
                  <a:schemeClr val="accent1"/>
                </a:solidFill>
                <a:latin typeface="+mj-ea"/>
                <a:ea typeface="+mj-ea"/>
              </a:rPr>
              <a:t>개선 방향 선정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C3F123F2-B447-407E-9222-15FA81FF5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0465"/>
              </p:ext>
            </p:extLst>
          </p:nvPr>
        </p:nvGraphicFramePr>
        <p:xfrm>
          <a:off x="254038" y="3311330"/>
          <a:ext cx="3957922" cy="838200"/>
        </p:xfrm>
        <a:graphic>
          <a:graphicData uri="http://schemas.openxmlformats.org/drawingml/2006/table">
            <a:tbl>
              <a:tblPr/>
              <a:tblGrid>
                <a:gridCol w="538018">
                  <a:extLst>
                    <a:ext uri="{9D8B030D-6E8A-4147-A177-3AD203B41FA5}">
                      <a16:colId xmlns="" xmlns:a16="http://schemas.microsoft.com/office/drawing/2014/main" val="3196817444"/>
                    </a:ext>
                  </a:extLst>
                </a:gridCol>
                <a:gridCol w="787101">
                  <a:extLst>
                    <a:ext uri="{9D8B030D-6E8A-4147-A177-3AD203B41FA5}">
                      <a16:colId xmlns="" xmlns:a16="http://schemas.microsoft.com/office/drawing/2014/main" val="3560717036"/>
                    </a:ext>
                  </a:extLst>
                </a:gridCol>
                <a:gridCol w="650105">
                  <a:extLst>
                    <a:ext uri="{9D8B030D-6E8A-4147-A177-3AD203B41FA5}">
                      <a16:colId xmlns="" xmlns:a16="http://schemas.microsoft.com/office/drawing/2014/main" val="4003803700"/>
                    </a:ext>
                  </a:extLst>
                </a:gridCol>
                <a:gridCol w="777138">
                  <a:extLst>
                    <a:ext uri="{9D8B030D-6E8A-4147-A177-3AD203B41FA5}">
                      <a16:colId xmlns="" xmlns:a16="http://schemas.microsoft.com/office/drawing/2014/main" val="3071606853"/>
                    </a:ext>
                  </a:extLst>
                </a:gridCol>
                <a:gridCol w="667542">
                  <a:extLst>
                    <a:ext uri="{9D8B030D-6E8A-4147-A177-3AD203B41FA5}">
                      <a16:colId xmlns="" xmlns:a16="http://schemas.microsoft.com/office/drawing/2014/main" val="2958729012"/>
                    </a:ext>
                  </a:extLst>
                </a:gridCol>
                <a:gridCol w="538018">
                  <a:extLst>
                    <a:ext uri="{9D8B030D-6E8A-4147-A177-3AD203B41FA5}">
                      <a16:colId xmlns="" xmlns:a16="http://schemas.microsoft.com/office/drawing/2014/main" val="85484853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소비수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Pick Error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Vision Error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Parts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흡착율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7849536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124,389,725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183,918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0559447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427,141,216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915,492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69,601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81,804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83204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551,530,941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1,099,410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77,276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151,689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611380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3130A8C1-1674-41EC-A0C2-7FCB80A59F07}"/>
              </a:ext>
            </a:extLst>
          </p:cNvPr>
          <p:cNvSpPr txBox="1"/>
          <p:nvPr/>
        </p:nvSpPr>
        <p:spPr>
          <a:xfrm>
            <a:off x="238055" y="2946284"/>
            <a:ext cx="1345240" cy="2462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81000">
                <a:schemeClr val="accent6">
                  <a:lumMod val="45000"/>
                  <a:lumOff val="55000"/>
                  <a:alpha val="56000"/>
                </a:schemeClr>
              </a:gs>
              <a:gs pos="9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저하 요인 문제점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DC4B27A-EB06-4F5F-A45B-43F7787221F6}"/>
              </a:ext>
            </a:extLst>
          </p:cNvPr>
          <p:cNvSpPr txBox="1"/>
          <p:nvPr/>
        </p:nvSpPr>
        <p:spPr>
          <a:xfrm>
            <a:off x="21174" y="5575523"/>
            <a:ext cx="2174562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lvl="0" indent="-171450">
              <a:lnSpc>
                <a:spcPts val="12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  <a:ea typeface="+mn-ea"/>
              </a:rPr>
              <a:t>Feeding </a:t>
            </a:r>
            <a:r>
              <a:rPr lang="ko-KR" altLang="en-US" sz="1000" dirty="0">
                <a:latin typeface="+mn-ea"/>
                <a:ea typeface="+mn-ea"/>
              </a:rPr>
              <a:t>동작 시 모로섬 발생됨</a:t>
            </a:r>
            <a:endParaRPr lang="en-US" altLang="ko-KR" sz="1000" dirty="0">
              <a:latin typeface="+mn-ea"/>
              <a:ea typeface="+mn-ea"/>
            </a:endParaRPr>
          </a:p>
          <a:p>
            <a:pPr marL="171450" lvl="0" indent="-171450">
              <a:lnSpc>
                <a:spcPts val="1200"/>
              </a:lnSpc>
              <a:buFont typeface="Wingdings" panose="05000000000000000000" pitchFamily="2" charset="2"/>
              <a:buChar char="ü"/>
            </a:pPr>
            <a:endParaRPr lang="en-US" altLang="ko-KR" sz="1000" dirty="0">
              <a:latin typeface="+mn-ea"/>
              <a:ea typeface="+mn-ea"/>
            </a:endParaRPr>
          </a:p>
          <a:p>
            <a:pPr marL="171450" lvl="0" indent="-171450">
              <a:lnSpc>
                <a:spcPts val="12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  <a:ea typeface="+mn-ea"/>
              </a:rPr>
              <a:t>Chip </a:t>
            </a:r>
            <a:r>
              <a:rPr lang="ko-KR" altLang="en-US" sz="1000" dirty="0">
                <a:latin typeface="+mn-ea"/>
                <a:ea typeface="+mn-ea"/>
              </a:rPr>
              <a:t>부품 </a:t>
            </a:r>
            <a:r>
              <a:rPr lang="en-US" altLang="ko-KR" sz="1000" dirty="0">
                <a:latin typeface="+mn-ea"/>
                <a:ea typeface="+mn-ea"/>
              </a:rPr>
              <a:t>Pick up Error </a:t>
            </a:r>
            <a:r>
              <a:rPr lang="ko-KR" altLang="en-US" sz="1000" dirty="0">
                <a:latin typeface="+mn-ea"/>
                <a:ea typeface="+mn-ea"/>
              </a:rPr>
              <a:t>요인</a:t>
            </a:r>
            <a:endParaRPr lang="en-US" altLang="ko-KR" sz="1000" dirty="0">
              <a:latin typeface="+mn-ea"/>
              <a:ea typeface="+mn-ea"/>
            </a:endParaRPr>
          </a:p>
          <a:p>
            <a:pPr marL="171450" lvl="0" indent="-171450">
              <a:lnSpc>
                <a:spcPts val="1200"/>
              </a:lnSpc>
              <a:buFont typeface="Wingdings" panose="05000000000000000000" pitchFamily="2" charset="2"/>
              <a:buChar char="ü"/>
            </a:pPr>
            <a:endParaRPr lang="en-US" altLang="ko-KR" sz="1000" dirty="0">
              <a:latin typeface="+mn-ea"/>
              <a:ea typeface="+mn-ea"/>
            </a:endParaRP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ü"/>
            </a:pP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특정 </a:t>
            </a:r>
            <a:r>
              <a:rPr lang="en-US" altLang="ko-KR" sz="1000" b="1" i="0" u="none" strike="noStrike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VIKING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Vender </a:t>
            </a:r>
            <a:r>
              <a:rPr lang="ko-KR" altLang="en-US" sz="1000" b="1" dirty="0">
                <a:solidFill>
                  <a:srgbClr val="FF0000"/>
                </a:solidFill>
                <a:latin typeface="+mn-ea"/>
                <a:ea typeface="+mn-ea"/>
              </a:rPr>
              <a:t>유실 급증</a:t>
            </a:r>
            <a:r>
              <a:rPr lang="en-US" altLang="ko-KR" sz="1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F62F469F-067B-4639-B516-D90982DC0ACA}"/>
              </a:ext>
            </a:extLst>
          </p:cNvPr>
          <p:cNvCxnSpPr>
            <a:stCxn id="24" idx="6"/>
          </p:cNvCxnSpPr>
          <p:nvPr/>
        </p:nvCxnSpPr>
        <p:spPr>
          <a:xfrm flipV="1">
            <a:off x="1195097" y="4791371"/>
            <a:ext cx="338441" cy="348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5F42CB0-53B9-4B98-86C9-905DF5B1D288}"/>
              </a:ext>
            </a:extLst>
          </p:cNvPr>
          <p:cNvSpPr txBox="1"/>
          <p:nvPr/>
        </p:nvSpPr>
        <p:spPr>
          <a:xfrm>
            <a:off x="2849526" y="5218297"/>
            <a:ext cx="883575" cy="261610"/>
          </a:xfrm>
          <a:prstGeom prst="rect">
            <a:avLst/>
          </a:prstGeom>
          <a:solidFill>
            <a:srgbClr val="FFFF00">
              <a:alpha val="39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  <a:latin typeface="+mj-ea"/>
                <a:ea typeface="+mj-ea"/>
              </a:rPr>
              <a:t>설비 </a:t>
            </a:r>
            <a:r>
              <a:rPr lang="en-US" altLang="ko-KR" sz="1100" dirty="0">
                <a:solidFill>
                  <a:srgbClr val="FF0000"/>
                </a:solidFill>
                <a:latin typeface="+mj-ea"/>
                <a:ea typeface="+mj-ea"/>
              </a:rPr>
              <a:t>vision</a:t>
            </a:r>
            <a:endParaRPr lang="ko-KR" altLang="en-US" sz="11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id="{F69EDCFE-0E31-4C17-9214-82278CC19598}"/>
              </a:ext>
            </a:extLst>
          </p:cNvPr>
          <p:cNvSpPr/>
          <p:nvPr/>
        </p:nvSpPr>
        <p:spPr>
          <a:xfrm>
            <a:off x="2849526" y="4581128"/>
            <a:ext cx="642354" cy="50405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="" xmlns:a16="http://schemas.microsoft.com/office/drawing/2014/main" id="{EBDA5B88-305A-48B9-A482-CF3A034214F7}"/>
              </a:ext>
            </a:extLst>
          </p:cNvPr>
          <p:cNvCxnSpPr>
            <a:cxnSpLocks/>
            <a:stCxn id="23" idx="0"/>
            <a:endCxn id="30" idx="2"/>
          </p:cNvCxnSpPr>
          <p:nvPr/>
        </p:nvCxnSpPr>
        <p:spPr>
          <a:xfrm>
            <a:off x="2511085" y="4773567"/>
            <a:ext cx="338441" cy="5958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76CDE2CC-2F29-468F-90CE-F5B2137549D9}"/>
              </a:ext>
            </a:extLst>
          </p:cNvPr>
          <p:cNvSpPr txBox="1"/>
          <p:nvPr/>
        </p:nvSpPr>
        <p:spPr>
          <a:xfrm>
            <a:off x="2238273" y="5590519"/>
            <a:ext cx="2174562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1450" lvl="0" indent="-171450">
              <a:lnSpc>
                <a:spcPts val="12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latin typeface="+mn-ea"/>
                <a:ea typeface="+mn-ea"/>
              </a:rPr>
              <a:t>모로섬 형태 </a:t>
            </a:r>
            <a:r>
              <a:rPr lang="en-US" altLang="ko-KR" sz="1000" dirty="0">
                <a:latin typeface="+mn-ea"/>
                <a:ea typeface="+mn-ea"/>
              </a:rPr>
              <a:t>Vision Error</a:t>
            </a:r>
          </a:p>
          <a:p>
            <a:pPr marL="171450" lvl="0" indent="-171450">
              <a:lnSpc>
                <a:spcPts val="1200"/>
              </a:lnSpc>
              <a:buFont typeface="Wingdings" panose="05000000000000000000" pitchFamily="2" charset="2"/>
              <a:buChar char="ü"/>
            </a:pPr>
            <a:endParaRPr lang="en-US" altLang="ko-KR" sz="1000" dirty="0">
              <a:latin typeface="+mn-ea"/>
              <a:ea typeface="+mn-ea"/>
            </a:endParaRPr>
          </a:p>
          <a:p>
            <a:pPr marL="171450" lvl="0" indent="-171450">
              <a:lnSpc>
                <a:spcPts val="12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  <a:ea typeface="+mn-ea"/>
              </a:rPr>
              <a:t>Pick up Miss &amp; vision </a:t>
            </a:r>
            <a:r>
              <a:rPr lang="ko-KR" altLang="en-US" sz="1000" dirty="0">
                <a:latin typeface="+mn-ea"/>
                <a:ea typeface="+mn-ea"/>
              </a:rPr>
              <a:t>유발</a:t>
            </a:r>
            <a:r>
              <a:rPr lang="en-US" altLang="ko-KR" sz="1000" dirty="0">
                <a:latin typeface="+mn-ea"/>
                <a:ea typeface="+mn-ea"/>
              </a:rPr>
              <a:t>  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="" xmlns:a16="http://schemas.microsoft.com/office/drawing/2014/main" id="{D9ACA1F0-8036-465A-A2F6-7C68919DA99D}"/>
              </a:ext>
            </a:extLst>
          </p:cNvPr>
          <p:cNvGrpSpPr/>
          <p:nvPr/>
        </p:nvGrpSpPr>
        <p:grpSpPr>
          <a:xfrm>
            <a:off x="4388172" y="5121124"/>
            <a:ext cx="4432299" cy="861774"/>
            <a:chOff x="3114552" y="1628800"/>
            <a:chExt cx="4337771" cy="1362182"/>
          </a:xfrm>
        </p:grpSpPr>
        <p:pic>
          <p:nvPicPr>
            <p:cNvPr id="42" name="그림 41" descr="텍스트이(가) 표시된 사진&#10;&#10;자동 생성된 설명">
              <a:extLst>
                <a:ext uri="{FF2B5EF4-FFF2-40B4-BE49-F238E27FC236}">
                  <a16:creationId xmlns="" xmlns:a16="http://schemas.microsoft.com/office/drawing/2014/main" id="{F94CE998-2811-4B7A-98CA-65E21A614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389" t="15623" b="21378"/>
            <a:stretch/>
          </p:blipFill>
          <p:spPr>
            <a:xfrm rot="5400000">
              <a:off x="3558229" y="1185123"/>
              <a:ext cx="1362181" cy="2249536"/>
            </a:xfrm>
            <a:prstGeom prst="rect">
              <a:avLst/>
            </a:prstGeom>
          </p:spPr>
        </p:pic>
        <p:pic>
          <p:nvPicPr>
            <p:cNvPr id="43" name="그림 42" descr="텍스트이(가) 표시된 사진&#10;&#10;자동 생성된 설명">
              <a:extLst>
                <a:ext uri="{FF2B5EF4-FFF2-40B4-BE49-F238E27FC236}">
                  <a16:creationId xmlns="" xmlns:a16="http://schemas.microsoft.com/office/drawing/2014/main" id="{64421A64-92B0-4FB0-8506-30893F828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32" t="56105" b="21378"/>
            <a:stretch/>
          </p:blipFill>
          <p:spPr>
            <a:xfrm rot="5400000">
              <a:off x="4020158" y="1804040"/>
              <a:ext cx="438322" cy="1424204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4" name="그림 43">
              <a:extLst>
                <a:ext uri="{FF2B5EF4-FFF2-40B4-BE49-F238E27FC236}">
                  <a16:creationId xmlns="" xmlns:a16="http://schemas.microsoft.com/office/drawing/2014/main" id="{EFA864F8-B97A-4C4B-AC8F-3C87983601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1" t="30400" r="57350" b="21664"/>
            <a:stretch/>
          </p:blipFill>
          <p:spPr>
            <a:xfrm rot="16200000">
              <a:off x="5749745" y="1288405"/>
              <a:ext cx="1359057" cy="2046098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="" xmlns:a16="http://schemas.microsoft.com/office/drawing/2014/main" id="{615D3DC0-8475-4E2B-A821-B1433A33C9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02" t="30400" r="76713" b="52750"/>
            <a:stretch/>
          </p:blipFill>
          <p:spPr>
            <a:xfrm rot="16200000">
              <a:off x="6521060" y="1793211"/>
              <a:ext cx="438321" cy="1424205"/>
            </a:xfrm>
            <a:prstGeom prst="rect">
              <a:avLst/>
            </a:prstGeom>
            <a:ln>
              <a:solidFill>
                <a:srgbClr val="FF00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869BE462-B4C5-41FF-8AA1-6A0AFCCC05C5}"/>
              </a:ext>
            </a:extLst>
          </p:cNvPr>
          <p:cNvSpPr txBox="1"/>
          <p:nvPr/>
        </p:nvSpPr>
        <p:spPr>
          <a:xfrm>
            <a:off x="4283968" y="5982898"/>
            <a:ext cx="4472699" cy="5674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n-ea"/>
                <a:ea typeface="+mn-ea"/>
              </a:rPr>
              <a:t>전체 부품 중 </a:t>
            </a:r>
            <a:r>
              <a:rPr lang="en-US" altLang="ko-KR" sz="1100" dirty="0">
                <a:latin typeface="+mn-ea"/>
                <a:ea typeface="+mn-ea"/>
              </a:rPr>
              <a:t>Viking</a:t>
            </a:r>
            <a:r>
              <a:rPr lang="ko-KR" altLang="en-US" sz="1100" dirty="0">
                <a:latin typeface="+mn-ea"/>
                <a:ea typeface="+mn-ea"/>
              </a:rPr>
              <a:t> 자재가 </a:t>
            </a:r>
            <a:r>
              <a:rPr lang="en-US" altLang="ko-KR" sz="1100" dirty="0">
                <a:latin typeface="+mn-ea"/>
                <a:ea typeface="+mn-ea"/>
              </a:rPr>
              <a:t>58.6% </a:t>
            </a:r>
            <a:r>
              <a:rPr lang="ko-KR" altLang="en-US" sz="1100" dirty="0">
                <a:latin typeface="+mn-ea"/>
                <a:ea typeface="+mn-ea"/>
              </a:rPr>
              <a:t>점유</a:t>
            </a:r>
            <a:r>
              <a:rPr lang="en-US" altLang="ko-KR" sz="1100" dirty="0">
                <a:latin typeface="+mn-ea"/>
                <a:ea typeface="+mn-ea"/>
              </a:rPr>
              <a:t> –</a:t>
            </a:r>
            <a:r>
              <a:rPr lang="ko-KR" altLang="en-US" sz="1100" dirty="0">
                <a:latin typeface="+mn-ea"/>
                <a:ea typeface="+mn-ea"/>
              </a:rPr>
              <a:t>특정 </a:t>
            </a:r>
            <a:r>
              <a:rPr lang="en-US" altLang="ko-KR" sz="1100" dirty="0">
                <a:latin typeface="+mn-ea"/>
                <a:ea typeface="+mn-ea"/>
              </a:rPr>
              <a:t>LOT Error</a:t>
            </a:r>
            <a:r>
              <a:rPr lang="ko-KR" altLang="en-US" sz="1100" dirty="0">
                <a:latin typeface="+mn-ea"/>
                <a:ea typeface="+mn-ea"/>
              </a:rPr>
              <a:t> 증가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n-ea"/>
                <a:ea typeface="+mn-ea"/>
              </a:rPr>
              <a:t>비가시적 원인 추정 </a:t>
            </a:r>
            <a:r>
              <a:rPr lang="en-US" altLang="ko-KR" sz="1100" dirty="0">
                <a:latin typeface="+mn-ea"/>
                <a:ea typeface="+mn-ea"/>
              </a:rPr>
              <a:t>– </a:t>
            </a:r>
            <a:r>
              <a:rPr lang="ko-KR" altLang="en-US" sz="1100" dirty="0">
                <a:latin typeface="+mn-ea"/>
                <a:ea typeface="+mn-ea"/>
              </a:rPr>
              <a:t>비닐 </a:t>
            </a:r>
            <a:r>
              <a:rPr lang="en-US" altLang="ko-KR" sz="1100" dirty="0">
                <a:latin typeface="+mn-ea"/>
                <a:ea typeface="+mn-ea"/>
              </a:rPr>
              <a:t>open </a:t>
            </a:r>
            <a:r>
              <a:rPr lang="ko-KR" altLang="en-US" sz="1100" dirty="0">
                <a:latin typeface="+mn-ea"/>
                <a:ea typeface="+mn-ea"/>
              </a:rPr>
              <a:t>시 정전기 발생에 의한 문제점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F4D4AE3-AC5A-4EEA-80FB-65A38F401C72}"/>
              </a:ext>
            </a:extLst>
          </p:cNvPr>
          <p:cNvSpPr txBox="1"/>
          <p:nvPr/>
        </p:nvSpPr>
        <p:spPr>
          <a:xfrm>
            <a:off x="1583295" y="2958386"/>
            <a:ext cx="1152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>
                <a:latin typeface="+mn-ea"/>
                <a:ea typeface="+mn-ea"/>
              </a:rPr>
              <a:t>9</a:t>
            </a:r>
            <a:r>
              <a:rPr lang="ko-KR" altLang="en-US" sz="900" b="1" dirty="0">
                <a:latin typeface="+mn-ea"/>
                <a:ea typeface="+mn-ea"/>
              </a:rPr>
              <a:t>월</a:t>
            </a:r>
            <a:r>
              <a:rPr lang="en-US" altLang="ko-KR" sz="900" b="1" dirty="0">
                <a:latin typeface="+mn-ea"/>
                <a:ea typeface="+mn-ea"/>
              </a:rPr>
              <a:t>~10</a:t>
            </a:r>
            <a:r>
              <a:rPr lang="ko-KR" altLang="en-US" sz="900" b="1" dirty="0">
                <a:latin typeface="+mn-ea"/>
                <a:ea typeface="+mn-ea"/>
              </a:rPr>
              <a:t>월중 </a:t>
            </a:r>
            <a:r>
              <a:rPr lang="en-US" altLang="ko-KR" sz="900" b="1" dirty="0">
                <a:latin typeface="+mn-ea"/>
                <a:ea typeface="+mn-ea"/>
              </a:rPr>
              <a:t>Data </a:t>
            </a:r>
            <a:endParaRPr lang="ko-KR" altLang="en-US" sz="900" b="1" dirty="0"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A94366FA-3A36-423E-9071-3FB774FD2469}"/>
              </a:ext>
            </a:extLst>
          </p:cNvPr>
          <p:cNvSpPr txBox="1"/>
          <p:nvPr/>
        </p:nvSpPr>
        <p:spPr>
          <a:xfrm>
            <a:off x="4388171" y="2939983"/>
            <a:ext cx="1988045" cy="24622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81000">
                <a:schemeClr val="accent6">
                  <a:lumMod val="45000"/>
                  <a:lumOff val="55000"/>
                  <a:alpha val="56000"/>
                </a:schemeClr>
              </a:gs>
              <a:gs pos="9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부품 </a:t>
            </a:r>
            <a:r>
              <a:rPr lang="en-US" altLang="ko-KR" sz="1000" b="1" dirty="0">
                <a:latin typeface="+mj-ea"/>
                <a:ea typeface="+mj-ea"/>
              </a:rPr>
              <a:t>Maker </a:t>
            </a:r>
            <a:r>
              <a:rPr lang="ko-KR" altLang="en-US" sz="1000" b="1" dirty="0">
                <a:latin typeface="+mj-ea"/>
                <a:ea typeface="+mj-ea"/>
              </a:rPr>
              <a:t>별 </a:t>
            </a:r>
            <a:r>
              <a:rPr lang="en-US" altLang="ko-KR" sz="1000" b="1" dirty="0">
                <a:latin typeface="+mj-ea"/>
                <a:ea typeface="+mj-ea"/>
              </a:rPr>
              <a:t>Error </a:t>
            </a:r>
            <a:r>
              <a:rPr lang="ko-KR" altLang="en-US" sz="1000" b="1" dirty="0">
                <a:latin typeface="+mj-ea"/>
                <a:ea typeface="+mj-ea"/>
              </a:rPr>
              <a:t>점유율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222388"/>
              </p:ext>
            </p:extLst>
          </p:nvPr>
        </p:nvGraphicFramePr>
        <p:xfrm>
          <a:off x="4455372" y="3239398"/>
          <a:ext cx="4365099" cy="1845789"/>
        </p:xfrm>
        <a:graphic>
          <a:graphicData uri="http://schemas.openxmlformats.org/drawingml/2006/table">
            <a:tbl>
              <a:tblPr/>
              <a:tblGrid>
                <a:gridCol w="5279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051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5277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747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2058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2791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2791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행 레이블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픽업에러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비전에러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흡착율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VIKING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70,916,185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144,012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WALSIN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27,726,679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24,246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YAGEO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16,231,877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17,725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STARSEA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13,511,390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19,172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SEMTECH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7,349,838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4,871,382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DIALOG(I-WATT)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4,524,836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3,770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YAGEO;WALSIN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3,034,932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삼화콘덴서공업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2,630,338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2,698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6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JINGDAO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2,258,390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  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251524" y="1116546"/>
            <a:ext cx="3158551" cy="247761"/>
            <a:chOff x="140678" y="1093007"/>
            <a:chExt cx="2813426" cy="247761"/>
          </a:xfrm>
        </p:grpSpPr>
        <p:grpSp>
          <p:nvGrpSpPr>
            <p:cNvPr id="35" name="그룹 34"/>
            <p:cNvGrpSpPr/>
            <p:nvPr/>
          </p:nvGrpSpPr>
          <p:grpSpPr>
            <a:xfrm>
              <a:off x="140678" y="1093007"/>
              <a:ext cx="2813426" cy="247761"/>
              <a:chOff x="140678" y="1093007"/>
              <a:chExt cx="2813426" cy="247761"/>
            </a:xfrm>
          </p:grpSpPr>
          <p:sp>
            <p:nvSpPr>
              <p:cNvPr id="38" name="Rectangle 11">
                <a:extLst>
                  <a:ext uri="{FF2B5EF4-FFF2-40B4-BE49-F238E27FC236}">
                    <a16:creationId xmlns="" xmlns:a16="http://schemas.microsoft.com/office/drawing/2014/main" id="{39D66827-A937-4CFF-94C4-F3AEA9D11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84" y="1093007"/>
                <a:ext cx="2126520" cy="247761"/>
              </a:xfrm>
              <a:prstGeom prst="rect">
                <a:avLst/>
              </a:prstGeom>
              <a:solidFill>
                <a:srgbClr val="DDE6F7"/>
              </a:solidFill>
              <a:ln w="12700">
                <a:solidFill>
                  <a:srgbClr val="A1A1D1"/>
                </a:solidFill>
                <a:miter lim="800000"/>
                <a:headEnd/>
                <a:tailEnd type="none" w="sm" len="sm"/>
              </a:ln>
            </p:spPr>
            <p:txBody>
              <a:bodyPr lIns="127115" tIns="63558" rIns="127115" bIns="63558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kumimoji="0" lang="ko-KR" altLang="ko-KR" sz="1100">
                  <a:latin typeface="맑은 고딕" panose="020B0503020000020004" pitchFamily="50" charset="-127"/>
                  <a:ea typeface="HY울릉도M" pitchFamily="18" charset="-127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="" xmlns:a16="http://schemas.microsoft.com/office/drawing/2014/main" id="{03E16342-A0FE-4DD5-9E22-83193451B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678" y="1093008"/>
                <a:ext cx="686906" cy="238144"/>
              </a:xfrm>
              <a:prstGeom prst="rect">
                <a:avLst/>
              </a:prstGeom>
              <a:ln>
                <a:headEnd/>
                <a:tailEnd type="none" w="sm" len="sm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lIns="54000" tIns="63558" rIns="54000" bIns="63558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0" dirty="0">
                    <a:latin typeface="+mj-ea"/>
                    <a:ea typeface="+mj-ea"/>
                  </a:rPr>
                  <a:t>Step 3.</a:t>
                </a:r>
                <a:endParaRPr kumimoji="0" lang="ko-KR" altLang="ko-KR" sz="11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37" name="Rectangle 47">
              <a:extLst>
                <a:ext uri="{FF2B5EF4-FFF2-40B4-BE49-F238E27FC236}">
                  <a16:creationId xmlns="" xmlns:a16="http://schemas.microsoft.com/office/drawing/2014/main" id="{6436C108-3A3E-47EE-80BE-B3B105E67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475" y="1139045"/>
              <a:ext cx="2060720" cy="180101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chemeClr val="bg1">
                  <a:gamma/>
                  <a:shade val="60000"/>
                  <a:invGamma/>
                </a:schemeClr>
              </a:prstShdw>
            </a:effec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000" b="1" dirty="0" err="1">
                  <a:latin typeface="+mj-ea"/>
                </a:rPr>
                <a:t>흡장착</a:t>
              </a:r>
              <a:r>
                <a:rPr kumimoji="0" lang="ko-KR" altLang="en-US" sz="1000" b="1" dirty="0">
                  <a:latin typeface="+mj-ea"/>
                </a:rPr>
                <a:t> 개선</a:t>
              </a:r>
              <a:endParaRPr kumimoji="0" lang="en-US" altLang="ko-KR" sz="1000" b="1" dirty="0">
                <a:latin typeface="+mj-ea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76" y="1100180"/>
            <a:ext cx="8614395" cy="17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3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b="1" kern="0" dirty="0" smtClean="0">
                <a:solidFill>
                  <a:schemeClr val="bg1">
                    <a:lumMod val="75000"/>
                  </a:schemeClr>
                </a:solidFill>
                <a:latin typeface="맑은 고딕" pitchFamily="50"/>
              </a:rPr>
              <a:t>▣ </a:t>
            </a:r>
            <a:r>
              <a:rPr lang="ko-KR" altLang="en-US" sz="2800" b="1" kern="0" dirty="0" smtClean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자동화 </a:t>
            </a:r>
            <a:r>
              <a:rPr lang="en-US" altLang="ko-KR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SPARE PART </a:t>
            </a:r>
            <a:r>
              <a:rPr lang="ko-KR" altLang="en-US" sz="2800" b="1" kern="0" dirty="0">
                <a:solidFill>
                  <a:schemeClr val="bg1">
                    <a:lumMod val="75000"/>
                  </a:schemeClr>
                </a:solidFill>
                <a:latin typeface="맑은 고딕" pitchFamily="50"/>
                <a:ea typeface="맑은 고딕" pitchFamily="50"/>
              </a:rPr>
              <a:t>계획 </a:t>
            </a:r>
            <a:endParaRPr lang="ko-KR" altLang="en-US" sz="2800" b="1" kern="0" dirty="0">
              <a:solidFill>
                <a:schemeClr val="bg1">
                  <a:lumMod val="75000"/>
                </a:schemeClr>
              </a:solidFill>
              <a:latin typeface="맑은 고딕" pitchFamily="5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xmlns="" id="{00EB8B23-9B29-45E9-AC47-32982A319CE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9407" y="1124744"/>
          <a:ext cx="6045201" cy="628650"/>
        </p:xfrm>
        <a:graphic>
          <a:graphicData uri="http://schemas.openxmlformats.org/drawingml/2006/table">
            <a:tbl>
              <a:tblPr/>
              <a:tblGrid>
                <a:gridCol w="1355330">
                  <a:extLst>
                    <a:ext uri="{9D8B030D-6E8A-4147-A177-3AD203B41FA5}">
                      <a16:colId xmlns:a16="http://schemas.microsoft.com/office/drawing/2014/main" xmlns="" val="3306502641"/>
                    </a:ext>
                  </a:extLst>
                </a:gridCol>
                <a:gridCol w="1764080">
                  <a:extLst>
                    <a:ext uri="{9D8B030D-6E8A-4147-A177-3AD203B41FA5}">
                      <a16:colId xmlns:a16="http://schemas.microsoft.com/office/drawing/2014/main" xmlns="" val="25379463"/>
                    </a:ext>
                  </a:extLst>
                </a:gridCol>
                <a:gridCol w="1764080">
                  <a:extLst>
                    <a:ext uri="{9D8B030D-6E8A-4147-A177-3AD203B41FA5}">
                      <a16:colId xmlns:a16="http://schemas.microsoft.com/office/drawing/2014/main" xmlns="" val="3372875919"/>
                    </a:ext>
                  </a:extLst>
                </a:gridCol>
                <a:gridCol w="1161711">
                  <a:extLst>
                    <a:ext uri="{9D8B030D-6E8A-4147-A177-3AD203B41FA5}">
                      <a16:colId xmlns:a16="http://schemas.microsoft.com/office/drawing/2014/main" xmlns="" val="3629711722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실적점수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예상점수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6397726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2,851,574,491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2,879,364,384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53080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IMT 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610,673,697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836,400,311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3016262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xmlns="" id="{8CE35675-B95F-4D44-A598-96D94157EA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9408" y="2179386"/>
          <a:ext cx="6045200" cy="1769745"/>
        </p:xfrm>
        <a:graphic>
          <a:graphicData uri="http://schemas.openxmlformats.org/drawingml/2006/table">
            <a:tbl>
              <a:tblPr/>
              <a:tblGrid>
                <a:gridCol w="755650">
                  <a:extLst>
                    <a:ext uri="{9D8B030D-6E8A-4147-A177-3AD203B41FA5}">
                      <a16:colId xmlns:a16="http://schemas.microsoft.com/office/drawing/2014/main" xmlns="" val="414699536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xmlns="" val="644104976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xmlns="" val="259220012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xmlns="" val="72344867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xmlns="" val="4046614295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xmlns="" val="4208468148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xmlns="" val="768490441"/>
                    </a:ext>
                  </a:extLst>
                </a:gridCol>
                <a:gridCol w="755650">
                  <a:extLst>
                    <a:ext uri="{9D8B030D-6E8A-4147-A177-3AD203B41FA5}">
                      <a16:colId xmlns:a16="http://schemas.microsoft.com/office/drawing/2014/main" xmlns="" val="3557850118"/>
                    </a:ext>
                  </a:extLst>
                </a:gridCol>
              </a:tblGrid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 교체비용</a:t>
                      </a:r>
                      <a:b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고장수리</a:t>
                      </a:r>
                      <a:b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SPARE </a:t>
                      </a:r>
                      <a:b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212148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24,695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7,650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32,345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7322285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26,086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47,671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679880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1,087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217377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10,748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32343214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교체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2,684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51,696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43,244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94,940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504036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EEC2650-EDDC-4EFB-AAC7-0E975BAF181E}"/>
              </a:ext>
            </a:extLst>
          </p:cNvPr>
          <p:cNvSpPr txBox="1"/>
          <p:nvPr/>
        </p:nvSpPr>
        <p:spPr>
          <a:xfrm>
            <a:off x="395492" y="811234"/>
            <a:ext cx="2012089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공정별 </a:t>
            </a:r>
            <a:r>
              <a:rPr lang="en-US" altLang="ko-KR" sz="1000" b="1" dirty="0">
                <a:latin typeface="+mj-ea"/>
                <a:ea typeface="+mj-ea"/>
              </a:rPr>
              <a:t>21</a:t>
            </a:r>
            <a:r>
              <a:rPr lang="ko-KR" altLang="en-US" sz="1000" b="1" dirty="0">
                <a:latin typeface="+mj-ea"/>
                <a:ea typeface="+mj-ea"/>
              </a:rPr>
              <a:t>년도 점수 </a:t>
            </a:r>
            <a:r>
              <a:rPr lang="ko-KR" altLang="en-US" sz="1000" b="1" dirty="0" err="1">
                <a:latin typeface="+mj-ea"/>
                <a:ea typeface="+mj-ea"/>
              </a:rPr>
              <a:t>증감율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7B46971-64C4-4C3D-947C-D094EEF4A7F9}"/>
              </a:ext>
            </a:extLst>
          </p:cNvPr>
          <p:cNvSpPr txBox="1"/>
          <p:nvPr/>
        </p:nvSpPr>
        <p:spPr>
          <a:xfrm>
            <a:off x="395491" y="1888331"/>
            <a:ext cx="2989921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>
                <a:latin typeface="+mj-ea"/>
                <a:ea typeface="+mj-ea"/>
              </a:rPr>
              <a:t>20</a:t>
            </a:r>
            <a:r>
              <a:rPr lang="ko-KR" altLang="en-US" sz="1000" b="1" dirty="0">
                <a:latin typeface="+mj-ea"/>
                <a:ea typeface="+mj-ea"/>
              </a:rPr>
              <a:t>년도 공정별 </a:t>
            </a:r>
            <a:r>
              <a:rPr lang="en-US" altLang="ko-KR" sz="1000" b="1" dirty="0">
                <a:latin typeface="+mj-ea"/>
                <a:ea typeface="+mj-ea"/>
              </a:rPr>
              <a:t>SPARE </a:t>
            </a:r>
            <a:r>
              <a:rPr lang="ko-KR" altLang="en-US" sz="1000" b="1" dirty="0">
                <a:latin typeface="+mj-ea"/>
                <a:ea typeface="+mj-ea"/>
              </a:rPr>
              <a:t>사용 </a:t>
            </a:r>
            <a:r>
              <a:rPr lang="en-US" altLang="ko-KR" sz="1000" b="1" dirty="0">
                <a:latin typeface="+mj-ea"/>
                <a:ea typeface="+mj-ea"/>
              </a:rPr>
              <a:t>&amp; </a:t>
            </a:r>
            <a:r>
              <a:rPr lang="ko-KR" altLang="en-US" sz="1000" b="1" dirty="0">
                <a:latin typeface="+mj-ea"/>
                <a:ea typeface="+mj-ea"/>
              </a:rPr>
              <a:t>고장수리 현황</a:t>
            </a:r>
            <a:r>
              <a:rPr lang="en-US" altLang="ko-KR" sz="1000" b="1" dirty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DC7F79F-2EC2-44D8-83DF-7FD30C459264}"/>
              </a:ext>
            </a:extLst>
          </p:cNvPr>
          <p:cNvSpPr txBox="1"/>
          <p:nvPr/>
        </p:nvSpPr>
        <p:spPr>
          <a:xfrm>
            <a:off x="6530084" y="2539426"/>
            <a:ext cx="2629246" cy="82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ea typeface="+mn-ea"/>
              </a:rPr>
              <a:t>SPARE PART </a:t>
            </a:r>
            <a:r>
              <a:rPr lang="ko-KR" altLang="en-US" sz="1100" dirty="0">
                <a:latin typeface="+mn-ea"/>
                <a:ea typeface="+mn-ea"/>
              </a:rPr>
              <a:t>비용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  <a:ea typeface="+mn-ea"/>
              </a:rPr>
              <a:t>95%</a:t>
            </a:r>
            <a:r>
              <a:rPr lang="en-US" altLang="ko-KR" sz="1100" dirty="0">
                <a:latin typeface="+mn-ea"/>
                <a:ea typeface="+mn-ea"/>
              </a:rPr>
              <a:t> IMT </a:t>
            </a:r>
            <a:r>
              <a:rPr lang="ko-KR" altLang="en-US" sz="1100" dirty="0">
                <a:latin typeface="+mn-ea"/>
                <a:ea typeface="+mn-ea"/>
              </a:rPr>
              <a:t>사용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ea typeface="+mn-ea"/>
              </a:rPr>
              <a:t>SMD PART</a:t>
            </a:r>
            <a:r>
              <a:rPr lang="ko-KR" altLang="en-US" sz="1100" dirty="0">
                <a:latin typeface="+mn-ea"/>
                <a:ea typeface="+mn-ea"/>
              </a:rPr>
              <a:t> 비용대비 고장비용 ↑</a:t>
            </a:r>
            <a:endParaRPr lang="en-US" altLang="ko-KR" sz="11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100" dirty="0">
                <a:latin typeface="+mn-ea"/>
                <a:ea typeface="+mn-ea"/>
              </a:rPr>
              <a:t>고장발생 비중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  <a:ea typeface="+mn-ea"/>
              </a:rPr>
              <a:t>89%</a:t>
            </a:r>
            <a:r>
              <a:rPr lang="en-US" altLang="ko-KR" sz="1100" dirty="0">
                <a:latin typeface="+mn-ea"/>
                <a:ea typeface="+mn-ea"/>
              </a:rPr>
              <a:t> IMT </a:t>
            </a:r>
            <a:r>
              <a:rPr lang="ko-KR" altLang="en-US" sz="1100" dirty="0">
                <a:latin typeface="+mn-ea"/>
                <a:ea typeface="+mn-ea"/>
              </a:rPr>
              <a:t>공정</a:t>
            </a:r>
            <a:endParaRPr lang="en-US" altLang="ko-KR" sz="1100" dirty="0">
              <a:latin typeface="+mn-ea"/>
              <a:ea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62FF773-7C43-4D26-9E81-B9B78DD9BA16}"/>
              </a:ext>
            </a:extLst>
          </p:cNvPr>
          <p:cNvSpPr txBox="1"/>
          <p:nvPr/>
        </p:nvSpPr>
        <p:spPr>
          <a:xfrm>
            <a:off x="6470773" y="2210599"/>
            <a:ext cx="2539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latin typeface="+mn-ea"/>
                <a:ea typeface="+mn-ea"/>
              </a:rPr>
              <a:t>1</a:t>
            </a:r>
            <a:r>
              <a:rPr lang="ko-KR" altLang="en-US" sz="1400" b="1" dirty="0">
                <a:latin typeface="+mn-ea"/>
                <a:ea typeface="+mn-ea"/>
              </a:rPr>
              <a:t>월</a:t>
            </a:r>
            <a:r>
              <a:rPr lang="en-US" altLang="ko-KR" sz="1400" b="1" dirty="0">
                <a:latin typeface="+mn-ea"/>
                <a:ea typeface="+mn-ea"/>
              </a:rPr>
              <a:t>~10</a:t>
            </a:r>
            <a:r>
              <a:rPr lang="ko-KR" altLang="en-US" sz="1400" b="1" dirty="0">
                <a:latin typeface="+mn-ea"/>
                <a:ea typeface="+mn-ea"/>
              </a:rPr>
              <a:t>월 비용 사용 요약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8F2520BF-1977-4EA2-AADD-DBBD9ECBA052}"/>
              </a:ext>
            </a:extLst>
          </p:cNvPr>
          <p:cNvGrpSpPr/>
          <p:nvPr/>
        </p:nvGrpSpPr>
        <p:grpSpPr>
          <a:xfrm>
            <a:off x="6807063" y="1038785"/>
            <a:ext cx="1866898" cy="430243"/>
            <a:chOff x="7987618" y="2782672"/>
            <a:chExt cx="3533823" cy="101287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PART </a:t>
              </a:r>
              <a:r>
                <a:rPr lang="ko-KR" altLang="en-US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관리</a:t>
              </a:r>
              <a:endParaRPr lang="ko-KR" altLang="en-US" sz="10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8F2520BF-1977-4EA2-AADD-DBBD9ECBA052}"/>
              </a:ext>
            </a:extLst>
          </p:cNvPr>
          <p:cNvGrpSpPr/>
          <p:nvPr/>
        </p:nvGrpSpPr>
        <p:grpSpPr>
          <a:xfrm>
            <a:off x="6807063" y="1557992"/>
            <a:ext cx="1866898" cy="430243"/>
            <a:chOff x="7987618" y="2782672"/>
            <a:chExt cx="3533823" cy="101287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21</a:t>
              </a:r>
              <a:r>
                <a:rPr lang="ko-KR" altLang="en-US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년</a:t>
              </a:r>
              <a:endParaRPr lang="en-US" altLang="ko-KR" sz="1000" dirty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  <a:p>
              <a:pPr algn="ctr"/>
              <a:r>
                <a:rPr lang="ko-KR" altLang="en-US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운영비용</a:t>
              </a:r>
              <a:endParaRPr lang="ko-KR" altLang="en-US" sz="1000" dirty="0"/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51524" y="4013956"/>
            <a:ext cx="172273" cy="2027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DC5ABBA-B9D9-4234-A002-A3488FD08ABD}"/>
              </a:ext>
            </a:extLst>
          </p:cNvPr>
          <p:cNvSpPr txBox="1"/>
          <p:nvPr/>
        </p:nvSpPr>
        <p:spPr>
          <a:xfrm>
            <a:off x="423797" y="3985319"/>
            <a:ext cx="4204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21</a:t>
            </a:r>
            <a:r>
              <a:rPr lang="ko-KR" altLang="en-US" sz="1400" b="1" dirty="0">
                <a:latin typeface="+mn-ea"/>
                <a:ea typeface="+mn-ea"/>
              </a:rPr>
              <a:t>년 제조</a:t>
            </a:r>
            <a:r>
              <a:rPr lang="en-US" altLang="ko-KR" sz="1400" b="1" dirty="0">
                <a:latin typeface="+mn-ea"/>
                <a:ea typeface="+mn-ea"/>
              </a:rPr>
              <a:t>1</a:t>
            </a:r>
            <a:r>
              <a:rPr lang="ko-KR" altLang="en-US" sz="1400" b="1" dirty="0">
                <a:latin typeface="+mn-ea"/>
                <a:ea typeface="+mn-ea"/>
              </a:rPr>
              <a:t>팀 성능 복원 및 </a:t>
            </a:r>
            <a:r>
              <a:rPr lang="en-US" altLang="ko-KR" sz="1400" b="1" dirty="0">
                <a:latin typeface="+mn-ea"/>
                <a:ea typeface="+mn-ea"/>
              </a:rPr>
              <a:t>SPARE &amp; </a:t>
            </a:r>
            <a:r>
              <a:rPr lang="ko-KR" altLang="en-US" sz="1400" b="1" dirty="0">
                <a:latin typeface="+mn-ea"/>
                <a:ea typeface="+mn-ea"/>
              </a:rPr>
              <a:t>소모품 비용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51AD659A-81AE-49B9-851B-D6B8C971C16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524" y="4338498"/>
          <a:ext cx="8640955" cy="1918146"/>
        </p:xfrm>
        <a:graphic>
          <a:graphicData uri="http://schemas.openxmlformats.org/drawingml/2006/table">
            <a:tbl>
              <a:tblPr/>
              <a:tblGrid>
                <a:gridCol w="844186">
                  <a:extLst>
                    <a:ext uri="{9D8B030D-6E8A-4147-A177-3AD203B41FA5}">
                      <a16:colId xmlns:a16="http://schemas.microsoft.com/office/drawing/2014/main" xmlns="" val="3423798220"/>
                    </a:ext>
                  </a:extLst>
                </a:gridCol>
                <a:gridCol w="844186">
                  <a:extLst>
                    <a:ext uri="{9D8B030D-6E8A-4147-A177-3AD203B41FA5}">
                      <a16:colId xmlns:a16="http://schemas.microsoft.com/office/drawing/2014/main" xmlns="" val="3402091502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2173103516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1588869245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3809118559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3310555897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599983954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802211741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3850836627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27177959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2515049278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3005732443"/>
                    </a:ext>
                  </a:extLst>
                </a:gridCol>
                <a:gridCol w="477841">
                  <a:extLst>
                    <a:ext uri="{9D8B030D-6E8A-4147-A177-3AD203B41FA5}">
                      <a16:colId xmlns:a16="http://schemas.microsoft.com/office/drawing/2014/main" xmlns="" val="2669474801"/>
                    </a:ext>
                  </a:extLst>
                </a:gridCol>
                <a:gridCol w="565444">
                  <a:extLst>
                    <a:ext uri="{9D8B030D-6E8A-4147-A177-3AD203B41FA5}">
                      <a16:colId xmlns:a16="http://schemas.microsoft.com/office/drawing/2014/main" xmlns="" val="4287770859"/>
                    </a:ext>
                  </a:extLst>
                </a:gridCol>
                <a:gridCol w="565444">
                  <a:extLst>
                    <a:ext uri="{9D8B030D-6E8A-4147-A177-3AD203B41FA5}">
                      <a16:colId xmlns:a16="http://schemas.microsoft.com/office/drawing/2014/main" xmlns="" val="3108443556"/>
                    </a:ext>
                  </a:extLst>
                </a:gridCol>
                <a:gridCol w="565444">
                  <a:extLst>
                    <a:ext uri="{9D8B030D-6E8A-4147-A177-3AD203B41FA5}">
                      <a16:colId xmlns:a16="http://schemas.microsoft.com/office/drawing/2014/main" xmlns="" val="862112596"/>
                    </a:ext>
                  </a:extLst>
                </a:gridCol>
              </a:tblGrid>
              <a:tr h="24787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 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5747" marR="5747" marT="5747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예상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7785071"/>
                  </a:ext>
                </a:extLst>
              </a:tr>
              <a:tr h="2370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SPARE PART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6,117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4,895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6,539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7,018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7,827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5,546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5,269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5,532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4,348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5,210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5,174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3,652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63,117</a:t>
                      </a:r>
                    </a:p>
                  </a:txBody>
                  <a:tcPr marL="5747" marR="5747" marT="5747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67,127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843674609"/>
                  </a:ext>
                </a:extLst>
              </a:tr>
              <a:tr h="305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Tape 21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목표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646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776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442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582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475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528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541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457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470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338 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6,895</a:t>
                      </a:r>
                    </a:p>
                  </a:txBody>
                  <a:tcPr marL="5747" marR="5747" marT="5747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6,320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827525920"/>
                  </a:ext>
                </a:extLst>
              </a:tr>
              <a:tr h="23709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유지보수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복원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27,500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22,500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4,700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10,091</a:t>
                      </a:r>
                    </a:p>
                  </a:txBody>
                  <a:tcPr marL="5747" marR="5747" marT="5747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54,700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51945254"/>
                  </a:ext>
                </a:extLst>
              </a:tr>
              <a:tr h="305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보수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그리스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2,000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6,656</a:t>
                      </a:r>
                    </a:p>
                  </a:txBody>
                  <a:tcPr marL="5747" marR="5747" marT="5747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6,000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29408910"/>
                  </a:ext>
                </a:extLst>
              </a:tr>
              <a:tr h="305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 수리비용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26,497</a:t>
                      </a:r>
                    </a:p>
                  </a:txBody>
                  <a:tcPr marL="5747" marR="5747" marT="5747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1721213"/>
                  </a:ext>
                </a:extLst>
              </a:tr>
              <a:tr h="247871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비용 합계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34,263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27,870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12,016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7,460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8,409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6,021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5,859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6,060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4,889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5,667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5,644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3,990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113,255</a:t>
                      </a:r>
                    </a:p>
                  </a:txBody>
                  <a:tcPr marL="5747" marR="5747" marT="5747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128,147</a:t>
                      </a:r>
                    </a:p>
                  </a:txBody>
                  <a:tcPr marL="5747" marR="5747" marT="5747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4402929"/>
                  </a:ext>
                </a:extLst>
              </a:tr>
            </a:tbl>
          </a:graphicData>
        </a:graphic>
      </p:graphicFrame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6532EA50-5B79-43B7-9380-187D84414C7E}"/>
              </a:ext>
            </a:extLst>
          </p:cNvPr>
          <p:cNvSpPr/>
          <p:nvPr/>
        </p:nvSpPr>
        <p:spPr>
          <a:xfrm>
            <a:off x="262718" y="6211934"/>
            <a:ext cx="7549642" cy="312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latin typeface="+mn-ea"/>
              </a:rPr>
              <a:t>년초 </a:t>
            </a:r>
            <a:r>
              <a:rPr lang="en-US" altLang="ko-KR" sz="1100" dirty="0">
                <a:latin typeface="+mn-ea"/>
              </a:rPr>
              <a:t>IMT </a:t>
            </a:r>
            <a:r>
              <a:rPr lang="ko-KR" altLang="en-US" sz="1100" dirty="0">
                <a:latin typeface="+mn-ea"/>
              </a:rPr>
              <a:t>성능복원 자체 개선 진행 비용 산정 및 운영 물량 기준 </a:t>
            </a:r>
            <a:r>
              <a:rPr lang="en-US" altLang="ko-KR" sz="1100" dirty="0">
                <a:latin typeface="+mn-ea"/>
              </a:rPr>
              <a:t>SPARE PART </a:t>
            </a:r>
            <a:r>
              <a:rPr lang="ko-KR" altLang="en-US" sz="1100" dirty="0">
                <a:latin typeface="+mn-ea"/>
              </a:rPr>
              <a:t>비용 산출 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(20</a:t>
            </a:r>
            <a:r>
              <a:rPr lang="ko-KR" altLang="en-US" sz="1100" dirty="0">
                <a:solidFill>
                  <a:srgbClr val="FF0000"/>
                </a:solidFill>
                <a:latin typeface="+mn-ea"/>
              </a:rPr>
              <a:t>년 사용이력 기준</a:t>
            </a:r>
            <a:r>
              <a:rPr lang="en-US" altLang="ko-KR" sz="1100" dirty="0">
                <a:solidFill>
                  <a:srgbClr val="FF0000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666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81000">
              <a:schemeClr val="accent6">
                <a:lumMod val="45000"/>
                <a:lumOff val="55000"/>
                <a:alpha val="56000"/>
              </a:schemeClr>
            </a:gs>
            <a:gs pos="93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lin ang="5400000" scaled="1"/>
          <a:tileRect/>
        </a:gradFill>
      </a:spPr>
      <a:bodyPr wrap="none" rtlCol="0">
        <a:spAutoFit/>
      </a:bodyPr>
      <a:lstStyle>
        <a:defPPr>
          <a:defRPr sz="1000" b="1" dirty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맑은 고딕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맑은 고딕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맑은 고딕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맑은 고딕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맑은 고딕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맑은 고딕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53389</TotalTime>
  <Words>2010</Words>
  <Application>Microsoft Office PowerPoint</Application>
  <PresentationFormat>화면 슬라이드 쇼(4:3)</PresentationFormat>
  <Paragraphs>911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Bebas</vt:lpstr>
      <vt:lpstr>HY울릉도M</vt:lpstr>
      <vt:lpstr>HY헤드라인M</vt:lpstr>
      <vt:lpstr>굴림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이정림</dc:creator>
  <cp:lastModifiedBy>Microsoft 계정</cp:lastModifiedBy>
  <cp:revision>2955</cp:revision>
  <cp:lastPrinted>2016-07-05T01:11:59Z</cp:lastPrinted>
  <dcterms:created xsi:type="dcterms:W3CDTF">2013-10-31T00:33:27Z</dcterms:created>
  <dcterms:modified xsi:type="dcterms:W3CDTF">2025-11-18T08:58:31Z</dcterms:modified>
</cp:coreProperties>
</file>